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sldIdLst>
    <p:sldId id="443" r:id="rId4"/>
    <p:sldId id="444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506" r:id="rId13"/>
    <p:sldId id="466" r:id="rId14"/>
    <p:sldId id="459" r:id="rId15"/>
    <p:sldId id="465" r:id="rId16"/>
    <p:sldId id="508" r:id="rId17"/>
    <p:sldId id="496" r:id="rId18"/>
    <p:sldId id="564" r:id="rId19"/>
    <p:sldId id="565" r:id="rId20"/>
    <p:sldId id="462" r:id="rId21"/>
    <p:sldId id="463" r:id="rId22"/>
    <p:sldId id="467" r:id="rId23"/>
    <p:sldId id="464" r:id="rId24"/>
    <p:sldId id="521" r:id="rId25"/>
    <p:sldId id="522" r:id="rId26"/>
    <p:sldId id="523" r:id="rId27"/>
    <p:sldId id="524" r:id="rId28"/>
    <p:sldId id="525" r:id="rId29"/>
    <p:sldId id="526" r:id="rId30"/>
    <p:sldId id="527" r:id="rId31"/>
    <p:sldId id="528" r:id="rId32"/>
    <p:sldId id="529" r:id="rId33"/>
    <p:sldId id="535" r:id="rId34"/>
    <p:sldId id="530" r:id="rId35"/>
    <p:sldId id="531" r:id="rId36"/>
    <p:sldId id="532" r:id="rId37"/>
    <p:sldId id="533" r:id="rId38"/>
    <p:sldId id="469" r:id="rId39"/>
    <p:sldId id="468" r:id="rId40"/>
    <p:sldId id="470" r:id="rId41"/>
    <p:sldId id="471" r:id="rId42"/>
    <p:sldId id="472" r:id="rId43"/>
    <p:sldId id="475" r:id="rId44"/>
    <p:sldId id="474" r:id="rId45"/>
    <p:sldId id="509" r:id="rId46"/>
    <p:sldId id="510" r:id="rId47"/>
    <p:sldId id="511" r:id="rId48"/>
    <p:sldId id="512" r:id="rId49"/>
    <p:sldId id="513" r:id="rId50"/>
    <p:sldId id="514" r:id="rId51"/>
    <p:sldId id="516" r:id="rId52"/>
    <p:sldId id="519" r:id="rId53"/>
    <p:sldId id="52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EYlDdyAOoNiVacOT4StAA==" hashData="r/Db856l3rYtE8qwjN69cyNNoVTFFGB6xgm8kRk8OId3F4oRrI4jndbGVrP19d4c2QlV+SKKAHAbUZthELKWt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R" userId="c4b50ba4606b11ae" providerId="LiveId" clId="{A8A1C75E-3576-42D0-950E-8D067DE8570F}"/>
    <pc:docChg chg="modSld">
      <pc:chgData name="S R" userId="c4b50ba4606b11ae" providerId="LiveId" clId="{A8A1C75E-3576-42D0-950E-8D067DE8570F}" dt="2023-11-03T15:11:53.338" v="6" actId="20577"/>
      <pc:docMkLst>
        <pc:docMk/>
      </pc:docMkLst>
      <pc:sldChg chg="modSp">
        <pc:chgData name="S R" userId="c4b50ba4606b11ae" providerId="LiveId" clId="{A8A1C75E-3576-42D0-950E-8D067DE8570F}" dt="2023-11-03T15:11:53.338" v="6" actId="20577"/>
        <pc:sldMkLst>
          <pc:docMk/>
          <pc:sldMk cId="3083282410" sldId="466"/>
        </pc:sldMkLst>
        <pc:spChg chg="mod">
          <ac:chgData name="S R" userId="c4b50ba4606b11ae" providerId="LiveId" clId="{A8A1C75E-3576-42D0-950E-8D067DE8570F}" dt="2023-11-03T15:11:53.338" v="6" actId="20577"/>
          <ac:spMkLst>
            <pc:docMk/>
            <pc:sldMk cId="3083282410" sldId="466"/>
            <ac:spMk id="3" creationId="{194A9414-92A8-6E15-E365-B3F86015B6F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8708-493E-EC02-CE11-3E0917990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212B8-E2E6-4FE9-1748-6E4CB3C21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EA7CF-831F-AD6C-C432-F7DC51CE54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179BC-87A2-B501-3236-58A083AE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F65BA-7ACB-B0E5-9773-CD02E5E2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457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E8F4-2314-A516-9215-88F9C38FB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8DA8B-7CD9-97C7-60C1-A8CE493B3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5FE3D-B82D-4B21-AABA-F40A169D64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176DD-429C-6241-C5C1-3E2A6EBEA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8E181-FA21-7041-9423-FAD46B3A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97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28738-E588-899B-8538-5C8775CC3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FE859-97F1-9A9D-4188-7E158EBF6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4F4E7-F8A5-4C51-61DF-3CAC7334E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79E36-136F-CD98-FC36-00E39CD0A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B5510-5169-13B7-E8FC-E5162F107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483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497A-5D49-48FB-F38B-9B0D4ED2F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8BFD3-6A7E-171B-50D6-43BADF6D0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036DF-C085-C879-44DC-59EF8B900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8E84C-5203-6F85-B897-5974046C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863EC-B6B1-9320-C844-DF8882E1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30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4AE7-D62A-7FB2-2F4B-E7AEF0E6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C325-4CD0-ED87-3DE4-15299A8B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2F5A5-0645-AC41-4D8E-3B83FB7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E9BD8-B6D3-33C5-EFC6-EDABE21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8B93-388F-D372-F139-A6074710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861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3C72-6727-09BF-1BD2-F720C071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F9DF3-C6EB-159D-8D1D-5A86DFB35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01B1-EB9E-8E3F-1E05-D185673D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420C9-7FCA-EA3A-579E-14CE72D8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FB40E-09A8-7D4D-9DF4-FE0E2769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091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43F3-1887-0E6F-7562-379C8001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8844-97E5-03E2-1B2D-4F8520129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D8560-EAE9-EE9F-C6C3-D269B5C11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11CE9-EFF7-2BD3-F630-1B7A6DD6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51868-9235-9C65-EBB5-EF12BE1B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62E51-EC33-F0F6-A5B6-433EACFB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75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44D3-8049-09F8-5205-CCDEA2EB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DC185-FCB1-4EB8-94D4-B98E81B70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46741-625C-459D-1CBC-EFF1B2608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8B220-67FE-182A-AF12-200CD611B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B33ED-3C94-2C56-AF5F-BD60120F7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1E08B-C51D-1F48-6CCC-C6A159A8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2853DA-3F9E-014C-D24E-802151D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40325-8501-2A24-4B3A-BA79FF2E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876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793A-D987-B156-6F4F-A987D137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97B30-FACD-7C60-F576-A009D56DD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CEF6F-D884-F07A-D3F6-C0C8408F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2C9F-75DD-E8B6-F534-705BE46A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123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BFCDF-4902-44C4-C99F-D4138FC0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6CAC6-5051-DD17-4DB1-D9D21C154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2BD06-DF80-C3AB-FF50-8655FFCC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07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4A79-D9FB-0886-1A45-DEF338A1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ED2B2-BB83-7916-F309-98FDDBDC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35FFA-3B47-4AA6-2E24-A437F32B1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9FADF-4727-9666-81B4-838932C2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30FAE-8A50-F2EB-6DF7-0B0D69D6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B7116-642D-626D-8F78-F4BF22C3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28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319A-73A3-1AF0-FA9A-7190CC24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A733-5D6B-FDB1-D7B8-0BEA93BD3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899ED-C3D8-7FBE-FC3A-EC20E76B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732CD-9B3F-35BC-FD08-92402633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0FBB4-EA59-2623-BD9B-B6721319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414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C967-EBD5-37F0-C756-3687BCF0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1EF1E-CC3C-D99F-B53B-B7A43761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1E1F6-A25A-F5A9-A6DE-8DE0EB25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7E637-22B1-6C83-16EA-A40BE664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08ADF-9B80-553A-FC99-64752E00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4B9A-9EE1-A1F7-52B8-8974843A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511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A88-68E1-4F85-0994-4C9B5B59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1AC41-8A0C-97B7-C44F-DD92A0486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43183-E7B1-DE63-DD3D-210A9EB7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61BFF-4C2F-21DB-7112-5E28B3A9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39C07-1581-3A07-42C8-46828F59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913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5AE1D1-0A2C-99C9-0B1E-2D613428A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6B20B-6D3B-906D-614B-744C3EA20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227E-AEBB-C432-46FA-0664777E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1CFCE-CCA7-4474-068C-D9FA2CE5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33CCD-FFF9-BB7C-5B52-A23E5D5D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565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F497A-5D49-48FB-F38B-9B0D4ED2F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78BFD3-6A7E-171B-50D6-43BADF6D0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036DF-C085-C879-44DC-59EF8B900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8E84C-5203-6F85-B897-5974046C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863EC-B6B1-9320-C844-DF8882E1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09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4AE7-D62A-7FB2-2F4B-E7AEF0E6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C325-4CD0-ED87-3DE4-15299A8B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2F5A5-0645-AC41-4D8E-3B83FB7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E9BD8-B6D3-33C5-EFC6-EDABE21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8B93-388F-D372-F139-A6074710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382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3C72-6727-09BF-1BD2-F720C071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F9DF3-C6EB-159D-8D1D-5A86DFB35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01B1-EB9E-8E3F-1E05-D185673D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420C9-7FCA-EA3A-579E-14CE72D8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FB40E-09A8-7D4D-9DF4-FE0E2769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078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43F3-1887-0E6F-7562-379C8001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8844-97E5-03E2-1B2D-4F8520129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D8560-EAE9-EE9F-C6C3-D269B5C11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11CE9-EFF7-2BD3-F630-1B7A6DD6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51868-9235-9C65-EBB5-EF12BE1B2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62E51-EC33-F0F6-A5B6-433EACFB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656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44D3-8049-09F8-5205-CCDEA2EB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DC185-FCB1-4EB8-94D4-B98E81B70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46741-625C-459D-1CBC-EFF1B2608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8B220-67FE-182A-AF12-200CD611B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B33ED-3C94-2C56-AF5F-BD60120F7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1E08B-C51D-1F48-6CCC-C6A159A8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2853DA-3F9E-014C-D24E-802151D8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40325-8501-2A24-4B3A-BA79FF2E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118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793A-D987-B156-6F4F-A987D137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97B30-FACD-7C60-F576-A009D56DD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CEF6F-D884-F07A-D3F6-C0C8408F3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02C9F-75DD-E8B6-F534-705BE46A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105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BFCDF-4902-44C4-C99F-D4138FC0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6CAC6-5051-DD17-4DB1-D9D21C154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2BD06-DF80-C3AB-FF50-8655FFCC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48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D622-69E3-DD9E-1F3F-BB0F728A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4296F-DFF5-3891-D7C3-1C393D9C2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EB262-189D-4BD9-5AAD-D5BD7C41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7A0F7-7412-92E2-1450-CC4132C4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FD7-F5AE-020A-B776-5054FE9A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170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4A79-D9FB-0886-1A45-DEF338A1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ED2B2-BB83-7916-F309-98FDDBDC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35FFA-3B47-4AA6-2E24-A437F32B1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9FADF-4727-9666-81B4-838932C2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30FAE-8A50-F2EB-6DF7-0B0D69D6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B7116-642D-626D-8F78-F4BF22C3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828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C967-EBD5-37F0-C756-3687BCF05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1EF1E-CC3C-D99F-B53B-B7A43761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1E1F6-A25A-F5A9-A6DE-8DE0EB25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7E637-22B1-6C83-16EA-A40BE664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08ADF-9B80-553A-FC99-64752E00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D4B9A-9EE1-A1F7-52B8-8974843A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11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A88-68E1-4F85-0994-4C9B5B59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B1AC41-8A0C-97B7-C44F-DD92A0486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43183-E7B1-DE63-DD3D-210A9EB7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61BFF-4C2F-21DB-7112-5E28B3A9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39C07-1581-3A07-42C8-46828F59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574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5AE1D1-0A2C-99C9-0B1E-2D613428A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46B20B-6D3B-906D-614B-744C3EA20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227E-AEBB-C432-46FA-0664777E6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1CFCE-CCA7-4474-068C-D9FA2CE5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33CCD-FFF9-BB7C-5B52-A23E5D5D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65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32B15-1649-DCEF-3D8F-F35F1CF4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041B-73DB-9A5C-475A-D63BD33C3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FEEF6-EFEB-4E1E-AFE1-F27564E72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9162D-CB74-0961-9471-CDAAEF7A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9D516-49CA-2EC3-921E-48588C1B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48E30-807F-3B43-B7C2-04E87267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01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C0F2-BE9B-96EE-1806-B46809A1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BD80C-ED75-4E94-4B97-CB8BAB12D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A08C3-1B01-6DB6-C52B-1636A738F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96BB9-7305-F70B-287A-F91A15787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4B1C5-B6F1-4706-E790-82D736714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6EB754-4170-DBD5-47DE-8701C920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E282A-B5F8-A556-307C-04F4BB1F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77B7B-D7FE-8B2B-9513-4A9B7AA3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26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4A281-D243-90A9-36AC-C3CCD55E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1AE435-6159-A766-03E1-26525229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D9FEA-1A05-7752-7CB9-96B248A6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2C523-DD52-086A-A510-04EE789B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38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BCA7F-A30C-D135-4B40-00F28D1D03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093287-DE31-977F-B9BE-90E0584E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72D2B-D788-8F55-4734-59FAEF42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56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99A41-C90B-5BEA-D239-2BDADF19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FFA8E-1884-2CE9-B44A-D71246186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FBDA3-B8A8-CF01-90AB-426906325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A838B-1A43-9C06-3DA2-C4587F07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2BC83-7759-D41B-5182-057829416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05415-FA2C-46A4-13F6-F0B7B5E0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60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EA16-7F76-4847-A45B-EFA4BB3E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6AC86-283D-F769-63C5-46803719A0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0C159-0D4A-0C29-1055-3C4049849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8F57B-4B07-25A5-6948-C7AD873D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73B2F9-3BB4-45E3-8C9C-583FA0507A4B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A3D6D-B49A-BAA9-AC76-3ACB6159C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FC33E-F06B-AC00-811B-40660E58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0BCB70-86DC-4C50-AC64-3DAC95B1B7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39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D33A2F-C8CC-F064-554D-03F5C284E94A}"/>
              </a:ext>
            </a:extLst>
          </p:cNvPr>
          <p:cNvSpPr txBox="1"/>
          <p:nvPr userDrawn="1"/>
        </p:nvSpPr>
        <p:spPr>
          <a:xfrm rot="20103001">
            <a:off x="422031" y="2954215"/>
            <a:ext cx="11465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2">
                    <a:lumMod val="90000"/>
                  </a:schemeClr>
                </a:solidFill>
              </a:rPr>
              <a:t>PREPARED BY RINJU RAVINDRAN, ADHOC ASST. PROF. ECE, GCEK</a:t>
            </a:r>
            <a:endParaRPr lang="en-IN" sz="3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58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91C23-1653-9902-FEB6-5A19C560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5F75F-3399-1E5E-F4A2-60BF8399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05398-B1AD-4E18-BAFF-0010B6C70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B837-C49A-517A-35AC-F98715262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D9AF-645D-67C1-98ED-C5D3F01E0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0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91C23-1653-9902-FEB6-5A19C560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5F75F-3399-1E5E-F4A2-60BF8399A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05398-B1AD-4E18-BAFF-0010B6C70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CE7C9-6C46-45CD-9067-71C077FA323F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B837-C49A-517A-35AC-F98715262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D9AF-645D-67C1-98ED-C5D3F01E0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67D5C-D14E-4686-B857-CDCE686DD6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013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9146-1BDD-D382-E426-A42301D9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242" y="29307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5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BAND PASS FILTER</a:t>
            </a:r>
            <a:endParaRPr lang="en-IN" sz="75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4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3124-0445-DFA4-8009-C031860C4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4013" y="52060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3600" dirty="0"/>
                  <a:t>1</a:t>
                </a:r>
                <a:r>
                  <a:rPr lang="en-US" sz="3600" baseline="30000" dirty="0"/>
                  <a:t>st</a:t>
                </a:r>
                <a:r>
                  <a:rPr lang="en-US" sz="3600" dirty="0"/>
                  <a:t> order HP    </a:t>
                </a:r>
                <a:r>
                  <a:rPr lang="en-US" sz="3600" dirty="0" err="1"/>
                  <a:t>f</a:t>
                </a:r>
                <a:r>
                  <a:rPr lang="en-US" sz="3600" baseline="-25000" dirty="0" err="1"/>
                  <a:t>L</a:t>
                </a:r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endParaRPr lang="en-US" sz="3600" b="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1</a:t>
                </a:r>
                <a:r>
                  <a:rPr lang="en-US" sz="3600" baseline="30000" dirty="0"/>
                  <a:t>st</a:t>
                </a:r>
                <a:r>
                  <a:rPr lang="en-US" sz="3600" dirty="0"/>
                  <a:t> order LP    </a:t>
                </a:r>
                <a:r>
                  <a:rPr lang="en-US" sz="3600" dirty="0" err="1"/>
                  <a:t>f</a:t>
                </a:r>
                <a:r>
                  <a:rPr lang="en-US" sz="3600" baseline="-25000" dirty="0" err="1"/>
                  <a:t>H</a:t>
                </a:r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sz="3600" dirty="0"/>
                          <m:t>R</m:t>
                        </m:r>
                        <m:r>
                          <m:rPr>
                            <m:nor/>
                          </m:rPr>
                          <a:rPr lang="en-US" sz="3600" baseline="30000" dirty="0"/>
                          <m:t>’</m:t>
                        </m:r>
                        <m:r>
                          <m:rPr>
                            <m:nor/>
                          </m:rPr>
                          <a:rPr lang="en-US" sz="3600" dirty="0"/>
                          <m:t>C</m:t>
                        </m:r>
                        <m:r>
                          <m:rPr>
                            <m:nor/>
                          </m:rPr>
                          <a:rPr lang="en-US" sz="3600" baseline="30000" dirty="0"/>
                          <m:t>’</m:t>
                        </m:r>
                      </m:den>
                    </m:f>
                  </m:oMath>
                </a14:m>
                <a:r>
                  <a:rPr lang="en-IN" sz="3600" dirty="0">
                    <a:solidFill>
                      <a:srgbClr val="FF000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endParaRPr lang="en-IN" sz="3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3600" dirty="0">
                    <a:solidFill>
                      <a:srgbClr val="FF0000"/>
                    </a:solidFill>
                  </a:rPr>
                  <a:t>|H</a:t>
                </a:r>
                <a:r>
                  <a:rPr lang="en-US" sz="3600" baseline="-25000" dirty="0">
                    <a:solidFill>
                      <a:srgbClr val="FF0000"/>
                    </a:solidFill>
                  </a:rPr>
                  <a:t>WBP</a:t>
                </a:r>
                <a:r>
                  <a:rPr lang="en-US" sz="3600" dirty="0">
                    <a:solidFill>
                      <a:srgbClr val="FF0000"/>
                    </a:solidFill>
                  </a:rPr>
                  <a:t>| = |H</a:t>
                </a:r>
                <a:r>
                  <a:rPr lang="en-US" sz="3600" baseline="-25000" dirty="0">
                    <a:solidFill>
                      <a:srgbClr val="FF0000"/>
                    </a:solidFill>
                  </a:rPr>
                  <a:t>HP</a:t>
                </a:r>
                <a:r>
                  <a:rPr lang="en-US" sz="3600" dirty="0">
                    <a:solidFill>
                      <a:srgbClr val="FF0000"/>
                    </a:solidFill>
                  </a:rPr>
                  <a:t>| * |H</a:t>
                </a:r>
                <a:r>
                  <a:rPr lang="en-US" sz="3600" baseline="-25000" dirty="0">
                    <a:solidFill>
                      <a:srgbClr val="FF0000"/>
                    </a:solidFill>
                  </a:rPr>
                  <a:t>LP</a:t>
                </a:r>
                <a:r>
                  <a:rPr lang="en-US" sz="3600" dirty="0">
                    <a:solidFill>
                      <a:srgbClr val="FF0000"/>
                    </a:solidFill>
                  </a:rPr>
                  <a:t>| </a:t>
                </a:r>
              </a:p>
              <a:p>
                <a:pPr marL="0" indent="0">
                  <a:buNone/>
                </a:pPr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3124-0445-DFA4-8009-C031860C4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4013" y="520608"/>
                <a:ext cx="10515600" cy="4351338"/>
              </a:xfrm>
              <a:blipFill>
                <a:blip r:embed="rId2"/>
                <a:stretch>
                  <a:fillRect l="-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936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4A9414-92A8-6E15-E365-B3F86015B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6056" y="627139"/>
                <a:ext cx="10515600" cy="59068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IN" sz="3600" dirty="0">
                    <a:solidFill>
                      <a:srgbClr val="FF0000"/>
                    </a:solidFill>
                  </a:rPr>
                  <a:t>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sz="3600" baseline="-25000" dirty="0">
                            <a:solidFill>
                              <a:srgbClr val="FF0000"/>
                            </a:solidFill>
                          </a:rPr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sz="3600" baseline="-25000" dirty="0">
                            <a:solidFill>
                              <a:srgbClr val="FF0000"/>
                            </a:solidFill>
                          </a:rPr>
                          <m:t>in</m:t>
                        </m:r>
                      </m:den>
                    </m:f>
                    <m:r>
                      <a:rPr lang="en-US" sz="3600" b="0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rgbClr val="FF0000"/>
                    </a:solidFill>
                  </a:rPr>
                  <a:t>|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a:rPr lang="en-US" sz="3600" i="1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𝐹𝑇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FF0000"/>
                            </a:solidFill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IN" sz="36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3600" b="0" i="0" baseline="-25000" dirty="0" smtClean="0">
                            <a:solidFill>
                              <a:srgbClr val="FF0000"/>
                            </a:solidFill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rgbClr val="FF0000"/>
                            </a:solidFill>
                          </a:rPr>
                          <m:t>)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3600" dirty="0">
                                <a:solidFill>
                                  <a:srgbClr val="FF0000"/>
                                </a:solidFill>
                              </a:rPr>
                              <m:t>[1+ (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solidFill>
                                  <a:srgbClr val="FF0000"/>
                                </a:solidFill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solidFill>
                                  <a:srgbClr val="FF0000"/>
                                </a:solidFill>
                              </a:rPr>
                              <m:t>/</m:t>
                            </m:r>
                            <m:r>
                              <m:rPr>
                                <m:nor/>
                              </m:rPr>
                              <a:rPr lang="en-IN" sz="3600" dirty="0">
                                <a:solidFill>
                                  <a:srgbClr val="FF0000"/>
                                </a:solidFill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600" b="0" i="0" baseline="-25000" dirty="0" smtClean="0">
                                <a:solidFill>
                                  <a:srgbClr val="FF0000"/>
                                </a:solidFill>
                              </a:rPr>
                              <m:t>L</m:t>
                            </m:r>
                            <m:r>
                              <m:rPr>
                                <m:nor/>
                              </m:rPr>
                              <a:rPr lang="en-IN" sz="3600" dirty="0" smtClean="0">
                                <a:solidFill>
                                  <a:srgbClr val="FF0000"/>
                                </a:solidFill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IN" sz="3600" baseline="30000" dirty="0" smtClean="0">
                                <a:solidFill>
                                  <a:srgbClr val="FF0000"/>
                                </a:solidFill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solidFill>
                                  <a:srgbClr val="FF0000"/>
                                </a:solidFill>
                              </a:rPr>
                              <m:t>][1+ (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solidFill>
                                  <a:srgbClr val="FF0000"/>
                                </a:solidFill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solidFill>
                                  <a:srgbClr val="FF0000"/>
                                </a:solidFill>
                              </a:rPr>
                              <m:t>/</m:t>
                            </m:r>
                            <m:r>
                              <m:rPr>
                                <m:nor/>
                              </m:rPr>
                              <a:rPr lang="en-IN" sz="3600" dirty="0">
                                <a:solidFill>
                                  <a:srgbClr val="FF0000"/>
                                </a:solidFill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IN" sz="3600" baseline="-25000" dirty="0">
                                <a:solidFill>
                                  <a:srgbClr val="FF0000"/>
                                </a:solidFill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IN" sz="3600" dirty="0" smtClean="0">
                                <a:solidFill>
                                  <a:srgbClr val="FF0000"/>
                                </a:solidFill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IN" sz="3600" baseline="30000" dirty="0" smtClean="0">
                                <a:solidFill>
                                  <a:srgbClr val="FF0000"/>
                                </a:solidFill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3600" dirty="0">
                                <a:solidFill>
                                  <a:srgbClr val="FF0000"/>
                                </a:solidFill>
                              </a:rPr>
                              <m:t>] </m:t>
                            </m:r>
                          </m:e>
                        </m:rad>
                      </m:den>
                    </m:f>
                    <m:r>
                      <a:rPr lang="en-US" sz="3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3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sz="3600" dirty="0"/>
                  <a:t>Where A</a:t>
                </a:r>
                <a:r>
                  <a:rPr lang="en-IN" sz="3600" baseline="-25000" dirty="0"/>
                  <a:t>FT</a:t>
                </a:r>
                <a:r>
                  <a:rPr lang="en-IN" sz="3600" dirty="0"/>
                  <a:t> = total passband gain</a:t>
                </a:r>
              </a:p>
              <a:p>
                <a:pPr marL="0" indent="0">
                  <a:buNone/>
                </a:pPr>
                <a:r>
                  <a:rPr lang="en-IN" sz="3600" dirty="0"/>
                  <a:t>f = </a:t>
                </a:r>
                <a:r>
                  <a:rPr lang="en-IN" sz="3600" dirty="0" err="1"/>
                  <a:t>freq</a:t>
                </a:r>
                <a:r>
                  <a:rPr lang="en-IN" sz="3600" dirty="0"/>
                  <a:t> of </a:t>
                </a:r>
                <a:r>
                  <a:rPr lang="en-IN" sz="3600" dirty="0" err="1"/>
                  <a:t>i</a:t>
                </a:r>
                <a:r>
                  <a:rPr lang="en-IN" sz="3600" dirty="0"/>
                  <a:t>/p s/g (Hz)</a:t>
                </a:r>
              </a:p>
              <a:p>
                <a:pPr marL="0" indent="0">
                  <a:buNone/>
                </a:pPr>
                <a:r>
                  <a:rPr lang="en-IN" sz="3600" dirty="0" err="1"/>
                  <a:t>f</a:t>
                </a:r>
                <a:r>
                  <a:rPr lang="en-IN" sz="3600" baseline="-25000" dirty="0" err="1"/>
                  <a:t>L</a:t>
                </a:r>
                <a:r>
                  <a:rPr lang="en-IN" sz="3600" dirty="0"/>
                  <a:t> =lower cut off </a:t>
                </a:r>
                <a:r>
                  <a:rPr lang="en-IN" sz="3600" dirty="0" err="1"/>
                  <a:t>freq</a:t>
                </a:r>
                <a:r>
                  <a:rPr lang="en-IN" sz="3600" dirty="0"/>
                  <a:t> (Hz)  )</a:t>
                </a:r>
                <a:r>
                  <a:rPr lang="en-IN" sz="3600" baseline="30000" dirty="0"/>
                  <a:t>2</a:t>
                </a:r>
                <a:endParaRPr lang="en-IN" sz="3600" dirty="0"/>
              </a:p>
              <a:p>
                <a:pPr marL="0" indent="0">
                  <a:buNone/>
                </a:pPr>
                <a:r>
                  <a:rPr lang="en-IN" sz="3600" dirty="0" err="1"/>
                  <a:t>f</a:t>
                </a:r>
                <a:r>
                  <a:rPr lang="en-IN" sz="3600" baseline="-25000" dirty="0" err="1"/>
                  <a:t>H</a:t>
                </a:r>
                <a:r>
                  <a:rPr lang="en-IN" sz="3600" dirty="0"/>
                  <a:t> =high cut off </a:t>
                </a:r>
                <a:r>
                  <a:rPr lang="en-IN" sz="3600" dirty="0" err="1"/>
                  <a:t>freq</a:t>
                </a:r>
                <a:r>
                  <a:rPr lang="en-IN" sz="3600" dirty="0"/>
                  <a:t> (Hz)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4A9414-92A8-6E15-E365-B3F86015B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056" y="627139"/>
                <a:ext cx="10515600" cy="5906825"/>
              </a:xfrm>
              <a:blipFill>
                <a:blip r:embed="rId2"/>
                <a:stretch>
                  <a:fillRect l="-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28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AED2-4641-2F62-5A83-651D1F8E5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b="1" baseline="30000" dirty="0">
                <a:solidFill>
                  <a:srgbClr val="FF0000"/>
                </a:solidFill>
                <a:latin typeface="+mn-lt"/>
              </a:rPr>
              <a:t>nd</a:t>
            </a:r>
            <a:r>
              <a:rPr lang="en-US" b="1" dirty="0">
                <a:solidFill>
                  <a:srgbClr val="FF0000"/>
                </a:solidFill>
                <a:latin typeface="+mn-lt"/>
              </a:rPr>
              <a:t> order Band pass filter</a:t>
            </a:r>
            <a:endParaRPr lang="en-IN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79971A-4C6A-BFC0-BC4F-85B1A00E6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424"/>
          <a:stretch/>
        </p:blipFill>
        <p:spPr>
          <a:xfrm>
            <a:off x="1423940" y="1957429"/>
            <a:ext cx="9344120" cy="4799739"/>
          </a:xfrm>
        </p:spPr>
      </p:pic>
    </p:spTree>
    <p:extLst>
      <p:ext uri="{BB962C8B-B14F-4D97-AF65-F5344CB8AC3E}">
        <p14:creationId xmlns:p14="http://schemas.microsoft.com/office/powerpoint/2010/main" val="382463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35640-7BB5-3344-074A-31288EB07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814" y="629042"/>
            <a:ext cx="10164518" cy="5660537"/>
          </a:xfrm>
        </p:spPr>
      </p:pic>
    </p:spTree>
    <p:extLst>
      <p:ext uri="{BB962C8B-B14F-4D97-AF65-F5344CB8AC3E}">
        <p14:creationId xmlns:p14="http://schemas.microsoft.com/office/powerpoint/2010/main" val="253253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3124-0445-DFA4-8009-C031860C4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4013" y="52060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3600" dirty="0"/>
                  <a:t>2</a:t>
                </a:r>
                <a:r>
                  <a:rPr lang="en-US" sz="3600" baseline="30000" dirty="0"/>
                  <a:t>nd</a:t>
                </a:r>
                <a:r>
                  <a:rPr lang="en-US" sz="3600" dirty="0"/>
                  <a:t> order HP    </a:t>
                </a:r>
                <a:r>
                  <a:rPr lang="en-US" sz="3600" dirty="0" err="1"/>
                  <a:t>f</a:t>
                </a:r>
                <a:r>
                  <a:rPr lang="en-US" sz="3600" baseline="-25000" dirty="0" err="1"/>
                  <a:t>L</a:t>
                </a:r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3600" b="0" dirty="0"/>
                  <a:t>     assuming equal res &amp; </a:t>
                </a:r>
                <a:r>
                  <a:rPr lang="en-US" sz="3600" b="0" dirty="0" err="1"/>
                  <a:t>capr</a:t>
                </a:r>
                <a:r>
                  <a:rPr lang="en-US" sz="3600" b="0" dirty="0"/>
                  <a:t>.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2</a:t>
                </a:r>
                <a:r>
                  <a:rPr lang="en-US" sz="3600" baseline="30000" dirty="0"/>
                  <a:t>nd</a:t>
                </a:r>
                <a:r>
                  <a:rPr lang="en-US" sz="3600" dirty="0"/>
                  <a:t> order LP    </a:t>
                </a:r>
                <a:r>
                  <a:rPr lang="en-US" sz="3600" dirty="0" err="1"/>
                  <a:t>f</a:t>
                </a:r>
                <a:r>
                  <a:rPr lang="en-US" sz="3600" baseline="-25000" dirty="0" err="1"/>
                  <a:t>H</a:t>
                </a:r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sz="3600" baseline="30000" dirty="0">
                            <a:solidFill>
                              <a:schemeClr val="tx1"/>
                            </a:solidFill>
                          </a:rPr>
                          <m:t>’</m:t>
                        </m:r>
                        <m:r>
                          <m:rPr>
                            <m:nor/>
                          </m:rPr>
                          <a:rPr lang="en-US" sz="3600" dirty="0">
                            <a:solidFill>
                              <a:schemeClr val="tx1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3600" baseline="30000" dirty="0">
                            <a:solidFill>
                              <a:schemeClr val="tx1"/>
                            </a:solidFill>
                          </a:rPr>
                          <m:t>’</m:t>
                        </m:r>
                      </m:den>
                    </m:f>
                  </m:oMath>
                </a14:m>
                <a:r>
                  <a:rPr lang="en-IN" sz="3600" dirty="0">
                    <a:solidFill>
                      <a:schemeClr val="tx1"/>
                    </a:solidFill>
                  </a:rPr>
                  <a:t>                               ,,</a:t>
                </a:r>
                <a:endParaRPr lang="en-IN" sz="3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sz="36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3600" dirty="0">
                    <a:solidFill>
                      <a:srgbClr val="FF0000"/>
                    </a:solidFill>
                  </a:rPr>
                  <a:t>|H</a:t>
                </a:r>
                <a:r>
                  <a:rPr lang="en-US" sz="3600" baseline="-25000" dirty="0">
                    <a:solidFill>
                      <a:srgbClr val="FF0000"/>
                    </a:solidFill>
                  </a:rPr>
                  <a:t>WBP</a:t>
                </a:r>
                <a:r>
                  <a:rPr lang="en-US" sz="3600" dirty="0">
                    <a:solidFill>
                      <a:srgbClr val="FF0000"/>
                    </a:solidFill>
                  </a:rPr>
                  <a:t>| = |H</a:t>
                </a:r>
                <a:r>
                  <a:rPr lang="en-US" sz="3600" baseline="-25000" dirty="0">
                    <a:solidFill>
                      <a:srgbClr val="FF0000"/>
                    </a:solidFill>
                  </a:rPr>
                  <a:t>HP</a:t>
                </a:r>
                <a:r>
                  <a:rPr lang="en-US" sz="3600" dirty="0">
                    <a:solidFill>
                      <a:srgbClr val="FF0000"/>
                    </a:solidFill>
                  </a:rPr>
                  <a:t>| * |H</a:t>
                </a:r>
                <a:r>
                  <a:rPr lang="en-US" sz="3600" baseline="-25000" dirty="0">
                    <a:solidFill>
                      <a:srgbClr val="FF0000"/>
                    </a:solidFill>
                  </a:rPr>
                  <a:t>LP</a:t>
                </a:r>
                <a:r>
                  <a:rPr lang="en-US" sz="3600" dirty="0">
                    <a:solidFill>
                      <a:srgbClr val="FF0000"/>
                    </a:solidFill>
                  </a:rPr>
                  <a:t>| </a:t>
                </a:r>
              </a:p>
              <a:p>
                <a:pPr marL="0" indent="0">
                  <a:buNone/>
                </a:pPr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3124-0445-DFA4-8009-C031860C4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4013" y="520608"/>
                <a:ext cx="10515600" cy="4351338"/>
              </a:xfrm>
              <a:blipFill>
                <a:blip r:embed="rId2"/>
                <a:stretch>
                  <a:fillRect l="-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525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2497D0-DCD5-54B1-8C01-9BEFDC99CC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4732" y="1732287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  <a:latin typeface="+mn-lt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  <a:latin typeface="+mn-lt"/>
                          </a:rPr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  <a:latin typeface="+mn-lt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FF0000"/>
                            </a:solidFill>
                            <a:latin typeface="+mn-lt"/>
                          </a:rPr>
                          <m:t>in</m:t>
                        </m:r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|= 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+mn-lt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FF0000"/>
                            </a:solidFill>
                            <a:latin typeface="+mn-lt"/>
                          </a:rPr>
                          <m:t>FT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b="0" i="0" baseline="-25000" dirty="0" smtClean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rgbClr val="FF0000"/>
                                    </a:solidFill>
                                  </a:rPr>
                                  <m:t>f</m:t>
                                </m:r>
                              </m:den>
                            </m:f>
                            <m:r>
                              <a:rPr lang="en-US" i="1" baseline="30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b="0" i="0" baseline="30000" dirty="0" smtClean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4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1</m:t>
                            </m:r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f>
                              <m:fPr>
                                <m:ctrlPr>
                                  <a:rPr lang="en-US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0" i="0" dirty="0" smtClean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>
                                    <a:solidFill>
                                      <a:srgbClr val="FF0000"/>
                                    </a:solidFill>
                                    <a:latin typeface="+mn-lt"/>
                                  </a:rPr>
                                  <m:t>H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i="1" baseline="-25000" dirty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b="0" i="0" baseline="30000" dirty="0" smtClean="0">
                                <a:solidFill>
                                  <a:srgbClr val="FF0000"/>
                                </a:solidFill>
                                <a:latin typeface="+mn-lt"/>
                              </a:rPr>
                              <m:t>4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rgbClr val="FF0000"/>
                    </a:solidFill>
                    <a:latin typeface="+mn-lt"/>
                  </a:rPr>
                  <a:t>    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2497D0-DCD5-54B1-8C01-9BEFDC99CC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4732" y="1732287"/>
                <a:ext cx="10515600" cy="1325563"/>
              </a:xfrm>
              <a:blipFill>
                <a:blip r:embed="rId2"/>
                <a:stretch>
                  <a:fillRect l="-2087" t="-20642" b="-151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EF96F1-0ECE-DBFE-D121-CE29FDB9E953}"/>
              </a:ext>
            </a:extLst>
          </p:cNvPr>
          <p:cNvSpPr txBox="1"/>
          <p:nvPr/>
        </p:nvSpPr>
        <p:spPr>
          <a:xfrm>
            <a:off x="1103049" y="4091685"/>
            <a:ext cx="80054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3600" dirty="0"/>
              <a:t>Where A</a:t>
            </a:r>
            <a:r>
              <a:rPr lang="en-IN" sz="3600" baseline="-25000" dirty="0"/>
              <a:t>FT</a:t>
            </a:r>
            <a:r>
              <a:rPr lang="en-IN" sz="3600" dirty="0"/>
              <a:t> = total passband gain</a:t>
            </a:r>
          </a:p>
          <a:p>
            <a:pPr marL="0" indent="0">
              <a:buNone/>
            </a:pPr>
            <a:r>
              <a:rPr lang="en-IN" sz="3600" dirty="0"/>
              <a:t>f = </a:t>
            </a:r>
            <a:r>
              <a:rPr lang="en-IN" sz="3600" dirty="0" err="1"/>
              <a:t>freq</a:t>
            </a:r>
            <a:r>
              <a:rPr lang="en-IN" sz="3600" dirty="0"/>
              <a:t> of </a:t>
            </a:r>
            <a:r>
              <a:rPr lang="en-IN" sz="3600" dirty="0" err="1"/>
              <a:t>i</a:t>
            </a:r>
            <a:r>
              <a:rPr lang="en-IN" sz="3600" dirty="0"/>
              <a:t>/p s/g (Hz)</a:t>
            </a:r>
          </a:p>
          <a:p>
            <a:pPr marL="0" indent="0">
              <a:buNone/>
            </a:pPr>
            <a:r>
              <a:rPr lang="en-IN" sz="3600" dirty="0" err="1"/>
              <a:t>f</a:t>
            </a:r>
            <a:r>
              <a:rPr lang="en-IN" sz="3600" baseline="-25000" dirty="0" err="1"/>
              <a:t>L</a:t>
            </a:r>
            <a:r>
              <a:rPr lang="en-IN" sz="3600" dirty="0"/>
              <a:t> =lower cut off </a:t>
            </a:r>
            <a:r>
              <a:rPr lang="en-IN" sz="3600" dirty="0" err="1"/>
              <a:t>freq</a:t>
            </a:r>
            <a:r>
              <a:rPr lang="en-IN" sz="3600" dirty="0"/>
              <a:t> (Hz)</a:t>
            </a:r>
          </a:p>
          <a:p>
            <a:pPr marL="0" indent="0">
              <a:buNone/>
            </a:pPr>
            <a:r>
              <a:rPr lang="en-IN" sz="3600" dirty="0" err="1"/>
              <a:t>f</a:t>
            </a:r>
            <a:r>
              <a:rPr lang="en-IN" sz="3600" baseline="-25000" dirty="0" err="1"/>
              <a:t>H</a:t>
            </a:r>
            <a:r>
              <a:rPr lang="en-IN" sz="3600" dirty="0"/>
              <a:t> =high cut off </a:t>
            </a:r>
            <a:r>
              <a:rPr lang="en-IN" sz="3600" dirty="0" err="1"/>
              <a:t>freq</a:t>
            </a:r>
            <a:r>
              <a:rPr lang="en-IN" sz="3600" dirty="0"/>
              <a:t> (Hz)</a:t>
            </a:r>
          </a:p>
        </p:txBody>
      </p:sp>
    </p:spTree>
    <p:extLst>
      <p:ext uri="{BB962C8B-B14F-4D97-AF65-F5344CB8AC3E}">
        <p14:creationId xmlns:p14="http://schemas.microsoft.com/office/powerpoint/2010/main" val="3830151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5AC9-3EBB-AA3D-9307-85573F6B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2349E-AB33-20F3-CEF0-74323B377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842BA-836E-4FE5-ACE0-3D3027755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" t="278" r="4924" b="-278"/>
          <a:stretch/>
        </p:blipFill>
        <p:spPr>
          <a:xfrm>
            <a:off x="710214" y="194194"/>
            <a:ext cx="11194741" cy="65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F30D-6CB7-03DF-5C1B-736D0442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56E18-55FA-1EAF-52C4-8E2D21462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7000E-46EA-2084-39E8-B66624294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9"/>
            <a:ext cx="12192000" cy="680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74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0B41-8C0D-55A1-3839-DF69A85E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NUMERICALS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4C9A2-6EAD-7B17-9B63-8B3359C3D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a) Design a wide band pass filter with </a:t>
            </a:r>
            <a:r>
              <a:rPr lang="en-US" sz="3600" dirty="0" err="1">
                <a:solidFill>
                  <a:srgbClr val="FF0000"/>
                </a:solidFill>
              </a:rPr>
              <a:t>f</a:t>
            </a:r>
            <a:r>
              <a:rPr lang="en-US" sz="3600" baseline="-25000" dirty="0" err="1">
                <a:solidFill>
                  <a:srgbClr val="FF0000"/>
                </a:solidFill>
              </a:rPr>
              <a:t>L</a:t>
            </a:r>
            <a:r>
              <a:rPr lang="en-US" sz="3600" dirty="0">
                <a:solidFill>
                  <a:srgbClr val="FF0000"/>
                </a:solidFill>
              </a:rPr>
              <a:t> = 200 HZ, </a:t>
            </a:r>
            <a:r>
              <a:rPr lang="en-US" sz="3600" dirty="0" err="1">
                <a:solidFill>
                  <a:srgbClr val="FF0000"/>
                </a:solidFill>
              </a:rPr>
              <a:t>f</a:t>
            </a:r>
            <a:r>
              <a:rPr lang="en-US" sz="3600" baseline="-25000" dirty="0" err="1">
                <a:solidFill>
                  <a:srgbClr val="FF0000"/>
                </a:solidFill>
              </a:rPr>
              <a:t>H</a:t>
            </a:r>
            <a:r>
              <a:rPr lang="en-US" sz="3600" dirty="0">
                <a:solidFill>
                  <a:srgbClr val="FF0000"/>
                </a:solidFill>
              </a:rPr>
              <a:t>=1 </a:t>
            </a:r>
            <a:r>
              <a:rPr lang="en-US" sz="3600" dirty="0" err="1">
                <a:solidFill>
                  <a:srgbClr val="FF0000"/>
                </a:solidFill>
              </a:rPr>
              <a:t>KHz</a:t>
            </a:r>
            <a:r>
              <a:rPr lang="en-US" sz="3600" dirty="0">
                <a:solidFill>
                  <a:srgbClr val="FF0000"/>
                </a:solidFill>
              </a:rPr>
              <a:t> and a pass band gain = 4.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rgbClr val="FF0000"/>
                </a:solidFill>
              </a:rPr>
              <a:t>     b) Also plot the </a:t>
            </a:r>
            <a:r>
              <a:rPr lang="en-US" sz="3600" dirty="0" err="1">
                <a:solidFill>
                  <a:srgbClr val="FF0000"/>
                </a:solidFill>
              </a:rPr>
              <a:t>freq</a:t>
            </a:r>
            <a:r>
              <a:rPr lang="en-US" sz="3600" dirty="0">
                <a:solidFill>
                  <a:srgbClr val="FF0000"/>
                </a:solidFill>
              </a:rPr>
              <a:t> response. 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rgbClr val="FF0000"/>
                </a:solidFill>
              </a:rPr>
              <a:t>     c) Calculate Q for the filter.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05897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458AFE-C6DB-252D-720B-8D2F3EAF8E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600" dirty="0"/>
                  <a:t>Since band pass gain = 4 , gain of HP as well as LP sections could be set = 2.</a:t>
                </a:r>
              </a:p>
              <a:p>
                <a:r>
                  <a:rPr lang="en-US" sz="3600" dirty="0"/>
                  <a:t>Find R and R’ using </a:t>
                </a:r>
                <a:r>
                  <a:rPr lang="en-US" sz="3600" dirty="0" err="1"/>
                  <a:t>eqn</a:t>
                </a:r>
                <a:r>
                  <a:rPr lang="en-US" sz="3600" dirty="0"/>
                  <a:t> for 1</a:t>
                </a:r>
                <a:r>
                  <a:rPr lang="en-US" sz="3600" baseline="30000" dirty="0"/>
                  <a:t>st</a:t>
                </a:r>
                <a:r>
                  <a:rPr lang="en-US" sz="3600" dirty="0"/>
                  <a:t> order LP and HP design.</a:t>
                </a:r>
              </a:p>
              <a:p>
                <a:r>
                  <a:rPr lang="en-US" sz="3600" dirty="0"/>
                  <a:t>Find f</a:t>
                </a:r>
                <a:r>
                  <a:rPr lang="en-US" sz="3600" baseline="-25000" dirty="0"/>
                  <a:t>c</a:t>
                </a:r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1000∗200</m:t>
                        </m:r>
                      </m:e>
                    </m:ra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=447.21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IN" sz="3600" dirty="0"/>
              </a:p>
              <a:p>
                <a:r>
                  <a:rPr lang="en-IN" sz="3600" dirty="0"/>
                  <a:t>Q = f</a:t>
                </a:r>
                <a:r>
                  <a:rPr lang="en-IN" sz="3600" baseline="-25000" dirty="0"/>
                  <a:t>c</a:t>
                </a:r>
                <a:r>
                  <a:rPr lang="en-IN" sz="3600" dirty="0"/>
                  <a:t> /BW = 0.56 &lt; 10    as expected for wide band pass filter</a:t>
                </a:r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458AFE-C6DB-252D-720B-8D2F3EAF8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361" r="-6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88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DFE1-AABC-CE91-B71B-5D1E44A4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BAND PASS FILTER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065CB-FD82-A706-DBDE-5368FA50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3600" dirty="0"/>
              <a:t>A band-pass filter has a passband between two cutoff frequencies </a:t>
            </a:r>
            <a:r>
              <a:rPr lang="en-US" sz="3600" dirty="0" err="1"/>
              <a:t>f</a:t>
            </a:r>
            <a:r>
              <a:rPr lang="en-US" sz="3600" baseline="-25000" dirty="0" err="1"/>
              <a:t>L</a:t>
            </a:r>
            <a:r>
              <a:rPr lang="en-US" sz="3600" dirty="0"/>
              <a:t> and </a:t>
            </a:r>
            <a:r>
              <a:rPr lang="en-US" sz="3600" dirty="0" err="1"/>
              <a:t>f</a:t>
            </a:r>
            <a:r>
              <a:rPr lang="en-US" sz="3600" baseline="-25000" dirty="0" err="1"/>
              <a:t>H</a:t>
            </a:r>
            <a:r>
              <a:rPr lang="en-US" sz="3600" dirty="0"/>
              <a:t> such that </a:t>
            </a:r>
            <a:r>
              <a:rPr lang="en-US" sz="3600" dirty="0" err="1"/>
              <a:t>f</a:t>
            </a:r>
            <a:r>
              <a:rPr lang="en-US" sz="3600" baseline="-25000" dirty="0" err="1"/>
              <a:t>H</a:t>
            </a:r>
            <a:r>
              <a:rPr lang="en-US" sz="3600" dirty="0"/>
              <a:t> &gt; </a:t>
            </a:r>
            <a:r>
              <a:rPr lang="en-US" sz="3600" dirty="0" err="1"/>
              <a:t>f</a:t>
            </a:r>
            <a:r>
              <a:rPr lang="en-US" sz="3600" baseline="-25000" dirty="0" err="1"/>
              <a:t>L</a:t>
            </a:r>
            <a:r>
              <a:rPr lang="en-US" sz="3600" dirty="0" err="1"/>
              <a:t>.</a:t>
            </a:r>
            <a:endParaRPr lang="en-US" sz="3600" dirty="0"/>
          </a:p>
          <a:p>
            <a:pPr algn="just"/>
            <a:r>
              <a:rPr lang="en-US" sz="3600" dirty="0"/>
              <a:t> Any frequency outside this passband is attenuated.</a:t>
            </a:r>
          </a:p>
          <a:p>
            <a:pPr algn="just"/>
            <a:r>
              <a:rPr lang="en-US" sz="3600" dirty="0"/>
              <a:t>There are two types of band-pass filters: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0070C0"/>
                </a:solidFill>
              </a:rPr>
              <a:t>wide band pass and narrow band pass</a:t>
            </a:r>
            <a:r>
              <a:rPr lang="en-US" sz="3600" dirty="0"/>
              <a:t>. </a:t>
            </a:r>
          </a:p>
          <a:p>
            <a:pPr algn="just"/>
            <a:r>
              <a:rPr lang="en-US" sz="3600" dirty="0"/>
              <a:t>Although there is no dividing line between the two, it is possible to identify them from the value of </a:t>
            </a:r>
            <a:r>
              <a:rPr lang="en-US" sz="3600" dirty="0">
                <a:solidFill>
                  <a:srgbClr val="0070C0"/>
                </a:solidFill>
              </a:rPr>
              <a:t>the fig. of merit or quality factor Q. </a:t>
            </a:r>
          </a:p>
          <a:p>
            <a:pPr marL="0" indent="0" algn="just">
              <a:buNone/>
            </a:pPr>
            <a:endParaRPr lang="en-US" sz="3600" dirty="0"/>
          </a:p>
          <a:p>
            <a:pPr marL="0" indent="0" algn="just">
              <a:buNone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3680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ECC599-ADB8-34D2-D4D9-D83D0A200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92654"/>
            <a:ext cx="10806591" cy="4828752"/>
          </a:xfrm>
        </p:spPr>
      </p:pic>
    </p:spTree>
    <p:extLst>
      <p:ext uri="{BB962C8B-B14F-4D97-AF65-F5344CB8AC3E}">
        <p14:creationId xmlns:p14="http://schemas.microsoft.com/office/powerpoint/2010/main" val="22898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C4A58-7D32-1B42-9F16-F6B2D48F7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86" b="1588"/>
          <a:stretch/>
        </p:blipFill>
        <p:spPr>
          <a:xfrm>
            <a:off x="2429909" y="304485"/>
            <a:ext cx="7823800" cy="6249030"/>
          </a:xfrm>
        </p:spPr>
      </p:pic>
    </p:spTree>
    <p:extLst>
      <p:ext uri="{BB962C8B-B14F-4D97-AF65-F5344CB8AC3E}">
        <p14:creationId xmlns:p14="http://schemas.microsoft.com/office/powerpoint/2010/main" val="4019027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9449-D368-B057-65A6-A99C4D74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107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8000" b="1" baseline="30000" dirty="0">
                <a:solidFill>
                  <a:srgbClr val="FF0000"/>
                </a:solidFill>
                <a:latin typeface="+mn-lt"/>
              </a:rPr>
              <a:t>nd</a:t>
            </a:r>
            <a:r>
              <a:rPr lang="en-US" sz="8000" b="1" dirty="0">
                <a:solidFill>
                  <a:srgbClr val="FF0000"/>
                </a:solidFill>
                <a:latin typeface="+mn-lt"/>
              </a:rPr>
              <a:t> order BPF (using single op amp)</a:t>
            </a:r>
            <a:endParaRPr lang="en-IN" sz="80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400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E8E3-991B-AF85-8E02-A312633A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4400" b="1" baseline="30000" dirty="0">
                <a:solidFill>
                  <a:srgbClr val="FF0000"/>
                </a:solidFill>
                <a:latin typeface="+mn-lt"/>
              </a:rPr>
              <a:t>nd</a:t>
            </a:r>
            <a:r>
              <a:rPr lang="en-US" sz="4400" b="1" dirty="0">
                <a:solidFill>
                  <a:srgbClr val="FF0000"/>
                </a:solidFill>
                <a:latin typeface="+mn-lt"/>
              </a:rPr>
              <a:t> order BPF</a:t>
            </a:r>
            <a:endParaRPr lang="en-IN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99E6AC-1545-E4C8-F001-D93FBC1CF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271"/>
          <a:stretch/>
        </p:blipFill>
        <p:spPr>
          <a:xfrm>
            <a:off x="1442790" y="1477624"/>
            <a:ext cx="9306419" cy="4862560"/>
          </a:xfrm>
        </p:spPr>
      </p:pic>
    </p:spTree>
    <p:extLst>
      <p:ext uri="{BB962C8B-B14F-4D97-AF65-F5344CB8AC3E}">
        <p14:creationId xmlns:p14="http://schemas.microsoft.com/office/powerpoint/2010/main" val="674041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561B6-8B7D-8E78-10D4-EC9DF6B67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573874"/>
            <a:ext cx="10515600" cy="4351338"/>
          </a:xfrm>
        </p:spPr>
        <p:txBody>
          <a:bodyPr/>
          <a:lstStyle/>
          <a:p>
            <a:r>
              <a:rPr lang="en-US" dirty="0"/>
              <a:t>Consist of an RC stage followed by CR stage to synthesis a BP block and a gain block to provide +</a:t>
            </a:r>
            <a:r>
              <a:rPr lang="en-US" dirty="0" err="1"/>
              <a:t>ve</a:t>
            </a:r>
            <a:r>
              <a:rPr lang="en-US" dirty="0"/>
              <a:t> f/b via R3. </a:t>
            </a:r>
          </a:p>
          <a:p>
            <a:r>
              <a:rPr lang="en-US" dirty="0"/>
              <a:t>Frequency response of BPF with 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OBP</a:t>
            </a:r>
            <a:r>
              <a:rPr lang="en-US" dirty="0"/>
              <a:t> = resonant gain or BP gain and </a:t>
            </a:r>
            <a:r>
              <a:rPr lang="en-US" dirty="0">
                <a:solidFill>
                  <a:srgbClr val="FF0000"/>
                </a:solidFill>
              </a:rPr>
              <a:t>ω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/>
              <a:t> = resonance or peak freq.     </a:t>
            </a:r>
            <a:endParaRPr lang="en-US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E7768-017B-A451-C4D8-146FC5D0A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8" r="11262" b="7664"/>
          <a:stretch/>
        </p:blipFill>
        <p:spPr>
          <a:xfrm>
            <a:off x="2391885" y="2333545"/>
            <a:ext cx="677874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6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B23E-C38E-45DD-6BF9-ACEE491E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latin typeface="+mn-lt"/>
              </a:rPr>
              <a:t>Derivation for f</a:t>
            </a:r>
            <a:r>
              <a:rPr lang="en-US" baseline="-25000" dirty="0">
                <a:solidFill>
                  <a:srgbClr val="FF0000"/>
                </a:solidFill>
                <a:latin typeface="+mn-lt"/>
              </a:rPr>
              <a:t>0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and quality factor Q</a:t>
            </a:r>
            <a:endParaRPr lang="en-IN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C28027-5A77-FA32-F262-49C7F5D95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85" r="2349" b="5262"/>
          <a:stretch/>
        </p:blipFill>
        <p:spPr>
          <a:xfrm>
            <a:off x="1748490" y="1459868"/>
            <a:ext cx="8695020" cy="5133933"/>
          </a:xfrm>
        </p:spPr>
      </p:pic>
    </p:spTree>
    <p:extLst>
      <p:ext uri="{BB962C8B-B14F-4D97-AF65-F5344CB8AC3E}">
        <p14:creationId xmlns:p14="http://schemas.microsoft.com/office/powerpoint/2010/main" val="3690413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8C8F22-D389-777B-3A53-FAA78EA36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15" b="4876"/>
          <a:stretch/>
        </p:blipFill>
        <p:spPr>
          <a:xfrm>
            <a:off x="2286785" y="183256"/>
            <a:ext cx="7851513" cy="6315198"/>
          </a:xfrm>
        </p:spPr>
      </p:pic>
    </p:spTree>
    <p:extLst>
      <p:ext uri="{BB962C8B-B14F-4D97-AF65-F5344CB8AC3E}">
        <p14:creationId xmlns:p14="http://schemas.microsoft.com/office/powerpoint/2010/main" val="2727021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672E97-0E5A-57B3-CC1E-F353386AB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19" t="1909" r="685" b="4037"/>
          <a:stretch/>
        </p:blipFill>
        <p:spPr>
          <a:xfrm>
            <a:off x="3148613" y="197349"/>
            <a:ext cx="5595892" cy="6463301"/>
          </a:xfrm>
        </p:spPr>
      </p:pic>
    </p:spTree>
    <p:extLst>
      <p:ext uri="{BB962C8B-B14F-4D97-AF65-F5344CB8AC3E}">
        <p14:creationId xmlns:p14="http://schemas.microsoft.com/office/powerpoint/2010/main" val="265710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A89C44-33EC-A93F-81B9-361AE368F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26" r="5500"/>
          <a:stretch/>
        </p:blipFill>
        <p:spPr>
          <a:xfrm>
            <a:off x="3325009" y="275206"/>
            <a:ext cx="5401741" cy="6425633"/>
          </a:xfrm>
        </p:spPr>
      </p:pic>
    </p:spTree>
    <p:extLst>
      <p:ext uri="{BB962C8B-B14F-4D97-AF65-F5344CB8AC3E}">
        <p14:creationId xmlns:p14="http://schemas.microsoft.com/office/powerpoint/2010/main" val="1928560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F1B78-2932-B405-51A8-E91B77389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26"/>
          <a:stretch/>
        </p:blipFill>
        <p:spPr>
          <a:xfrm>
            <a:off x="3293616" y="102502"/>
            <a:ext cx="5948038" cy="6652996"/>
          </a:xfrm>
        </p:spPr>
      </p:pic>
    </p:spTree>
    <p:extLst>
      <p:ext uri="{BB962C8B-B14F-4D97-AF65-F5344CB8AC3E}">
        <p14:creationId xmlns:p14="http://schemas.microsoft.com/office/powerpoint/2010/main" val="38978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3ACAC-A1DD-9D85-4C79-C2FAC7DD7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7178" y="662650"/>
                <a:ext cx="10515600" cy="5631617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3600" dirty="0"/>
                  <a:t>A filter may be classified as </a:t>
                </a:r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rgbClr val="0070C0"/>
                    </a:solidFill>
                  </a:rPr>
                  <a:t>wide band pass if Q &lt; 10 </a:t>
                </a:r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rgbClr val="0070C0"/>
                    </a:solidFill>
                  </a:rPr>
                  <a:t>narrow band pass if Q &gt; 10.</a:t>
                </a:r>
              </a:p>
              <a:p>
                <a:pPr algn="just"/>
                <a:r>
                  <a:rPr lang="en-US" sz="3600" u="sng" dirty="0"/>
                  <a:t>The higher the value of Q, the more selective the filter or the narrower its bandwidth (BW) will be. Thus, Q is a measure of the selectivity of a filter.</a:t>
                </a:r>
              </a:p>
              <a:p>
                <a:pPr algn="just"/>
                <a:r>
                  <a:rPr lang="en-US" sz="3600" dirty="0"/>
                  <a:t>The relationship of Q to 3-dB bandwidth and center frequency f</a:t>
                </a:r>
                <a:r>
                  <a:rPr lang="en-US" sz="3600" baseline="-25000" dirty="0"/>
                  <a:t>c</a:t>
                </a:r>
                <a:r>
                  <a:rPr lang="en-US" sz="3600" dirty="0"/>
                  <a:t> is given by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4000" b="1" dirty="0">
                              <a:solidFill>
                                <a:srgbClr val="FF0000"/>
                              </a:solidFill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IN" sz="4000" b="1" baseline="-25000" dirty="0">
                              <a:solidFill>
                                <a:srgbClr val="FF0000"/>
                              </a:solidFill>
                            </a:rPr>
                            <m:t>c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baseline="-25000" dirty="0" smtClean="0">
                              <a:solidFill>
                                <a:srgbClr val="FF0000"/>
                              </a:solidFill>
                            </a:rPr>
                            <m:t>BW</m:t>
                          </m:r>
                        </m:den>
                      </m:f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4000" b="1" dirty="0">
                              <a:solidFill>
                                <a:srgbClr val="FF0000"/>
                              </a:solidFill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IN" sz="4000" b="1" baseline="-25000" dirty="0">
                              <a:solidFill>
                                <a:srgbClr val="FF0000"/>
                              </a:solidFill>
                            </a:rPr>
                            <m:t>c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4000" b="1" dirty="0">
                              <a:solidFill>
                                <a:srgbClr val="FF0000"/>
                              </a:solidFill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sz="4000" b="1" i="0" baseline="-25000" dirty="0" smtClean="0">
                              <a:solidFill>
                                <a:srgbClr val="FF0000"/>
                              </a:solidFill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rgbClr val="FF0000"/>
                              </a:solidFill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IN" sz="4000" b="1" dirty="0">
                              <a:solidFill>
                                <a:srgbClr val="FF0000"/>
                              </a:solidFill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sz="4000" b="1" i="0" baseline="-25000" dirty="0" smtClean="0">
                              <a:solidFill>
                                <a:srgbClr val="FF0000"/>
                              </a:solidFill>
                            </a:rPr>
                            <m:t>L</m:t>
                          </m:r>
                        </m:den>
                      </m:f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3ACAC-A1DD-9D85-4C79-C2FAC7DD7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7178" y="662650"/>
                <a:ext cx="10515600" cy="5631617"/>
              </a:xfrm>
              <a:blipFill>
                <a:blip r:embed="rId2"/>
                <a:stretch>
                  <a:fillRect l="-1797" t="-2706" r="-1739" b="-9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849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D94BE-4F72-4101-36BF-7CA1FB43A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17"/>
          <a:stretch/>
        </p:blipFill>
        <p:spPr>
          <a:xfrm>
            <a:off x="3053224" y="111013"/>
            <a:ext cx="5398317" cy="6635973"/>
          </a:xfrm>
        </p:spPr>
      </p:pic>
    </p:spTree>
    <p:extLst>
      <p:ext uri="{BB962C8B-B14F-4D97-AF65-F5344CB8AC3E}">
        <p14:creationId xmlns:p14="http://schemas.microsoft.com/office/powerpoint/2010/main" val="1095244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EAE4-4CFC-8CF5-DBB5-4F4973A8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889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+mn-lt"/>
              </a:rPr>
              <a:t>K = op amp gain =A</a:t>
            </a:r>
            <a:r>
              <a:rPr lang="en-US" sz="6000" baseline="-25000" dirty="0">
                <a:solidFill>
                  <a:srgbClr val="FF0000"/>
                </a:solidFill>
                <a:latin typeface="+mn-lt"/>
              </a:rPr>
              <a:t>F     </a:t>
            </a:r>
            <a:br>
              <a:rPr lang="en-US" sz="6000" baseline="-25000" dirty="0">
                <a:solidFill>
                  <a:srgbClr val="FF0000"/>
                </a:solidFill>
                <a:latin typeface="+mn-lt"/>
              </a:rPr>
            </a:br>
            <a:br>
              <a:rPr lang="en-US" sz="6000" baseline="-25000" dirty="0">
                <a:solidFill>
                  <a:srgbClr val="FF0000"/>
                </a:solidFill>
                <a:latin typeface="+mn-lt"/>
              </a:rPr>
            </a:br>
            <a:r>
              <a:rPr lang="en-US" sz="6000" dirty="0" err="1">
                <a:solidFill>
                  <a:srgbClr val="FF0000"/>
                </a:solidFill>
                <a:latin typeface="+mn-lt"/>
              </a:rPr>
              <a:t>H</a:t>
            </a:r>
            <a:r>
              <a:rPr lang="en-US" sz="6000" baseline="-25000" dirty="0" err="1">
                <a:solidFill>
                  <a:srgbClr val="FF0000"/>
                </a:solidFill>
                <a:latin typeface="+mn-lt"/>
              </a:rPr>
              <a:t>oBP</a:t>
            </a:r>
            <a:r>
              <a:rPr lang="en-US" sz="6000" dirty="0">
                <a:solidFill>
                  <a:srgbClr val="FF0000"/>
                </a:solidFill>
                <a:latin typeface="+mn-lt"/>
              </a:rPr>
              <a:t> = A</a:t>
            </a:r>
            <a:r>
              <a:rPr lang="en-US" sz="6000" baseline="-25000" dirty="0">
                <a:solidFill>
                  <a:srgbClr val="FF0000"/>
                </a:solidFill>
                <a:latin typeface="+mn-lt"/>
              </a:rPr>
              <a:t>FT  </a:t>
            </a:r>
            <a:r>
              <a:rPr lang="en-US" sz="6000" dirty="0">
                <a:solidFill>
                  <a:srgbClr val="FF0000"/>
                </a:solidFill>
                <a:latin typeface="+mn-lt"/>
              </a:rPr>
              <a:t> total pass band gain of BPF.</a:t>
            </a:r>
            <a:endParaRPr lang="en-IN" sz="6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0452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5A989-48FD-72E2-2F71-2E6886F68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921" y="73848"/>
            <a:ext cx="5062158" cy="6710303"/>
          </a:xfrm>
        </p:spPr>
      </p:pic>
    </p:spTree>
    <p:extLst>
      <p:ext uri="{BB962C8B-B14F-4D97-AF65-F5344CB8AC3E}">
        <p14:creationId xmlns:p14="http://schemas.microsoft.com/office/powerpoint/2010/main" val="3474312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E49203-3CF1-2283-7B69-D37745A7D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1"/>
          <a:stretch/>
        </p:blipFill>
        <p:spPr>
          <a:xfrm>
            <a:off x="3717774" y="60803"/>
            <a:ext cx="4756452" cy="6736393"/>
          </a:xfrm>
        </p:spPr>
      </p:pic>
    </p:spTree>
    <p:extLst>
      <p:ext uri="{BB962C8B-B14F-4D97-AF65-F5344CB8AC3E}">
        <p14:creationId xmlns:p14="http://schemas.microsoft.com/office/powerpoint/2010/main" val="3294551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12246-792C-8A70-ACCD-34FA44F2F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93" b="5838"/>
          <a:stretch/>
        </p:blipFill>
        <p:spPr>
          <a:xfrm>
            <a:off x="3600985" y="163234"/>
            <a:ext cx="4735147" cy="6531531"/>
          </a:xfrm>
        </p:spPr>
      </p:pic>
    </p:spTree>
    <p:extLst>
      <p:ext uri="{BB962C8B-B14F-4D97-AF65-F5344CB8AC3E}">
        <p14:creationId xmlns:p14="http://schemas.microsoft.com/office/powerpoint/2010/main" val="3367816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9AB9B-A636-B186-8B5A-700E90445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13" b="15871"/>
          <a:stretch/>
        </p:blipFill>
        <p:spPr>
          <a:xfrm>
            <a:off x="2945409" y="262590"/>
            <a:ext cx="7148501" cy="6332819"/>
          </a:xfrm>
        </p:spPr>
      </p:pic>
    </p:spTree>
    <p:extLst>
      <p:ext uri="{BB962C8B-B14F-4D97-AF65-F5344CB8AC3E}">
        <p14:creationId xmlns:p14="http://schemas.microsoft.com/office/powerpoint/2010/main" val="3052866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AE44D-9C61-E48F-D2E9-D870D47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80" y="25401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b="1" i="0" dirty="0">
                <a:solidFill>
                  <a:srgbClr val="0070C0"/>
                </a:solidFill>
                <a:effectLst/>
                <a:latin typeface="+mn-lt"/>
              </a:rPr>
              <a:t>Narrow Band Pass Filter</a:t>
            </a:r>
            <a:endParaRPr lang="en-IN" sz="6000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1056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04B4-B0FF-CEA1-C773-02D8BB3E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rgbClr val="FF0000"/>
                </a:solidFill>
                <a:effectLst/>
                <a:latin typeface="-apple-system"/>
              </a:rPr>
              <a:t>Narrow Band Pass Filter</a:t>
            </a:r>
            <a:br>
              <a:rPr lang="en-IN" b="1" i="0" dirty="0">
                <a:effectLst/>
                <a:latin typeface="-apple-system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84640-2308-2C85-3B96-E35763F1D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3A3A3A"/>
                </a:solidFill>
                <a:effectLst/>
                <a:latin typeface="-apple-system"/>
              </a:rPr>
              <a:t>The narrow Band Pass Filter Circuit using multiple feedback is shown in Fig.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17039-BF55-DA09-BA6B-4DFC02445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1" t="8425" r="3087"/>
          <a:stretch/>
        </p:blipFill>
        <p:spPr>
          <a:xfrm>
            <a:off x="2263805" y="1690688"/>
            <a:ext cx="9089995" cy="48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15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363C-EF61-2F83-3B43-E0C2C7C2B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7241"/>
            <a:ext cx="10515600" cy="4351338"/>
          </a:xfrm>
        </p:spPr>
        <p:txBody>
          <a:bodyPr>
            <a:noAutofit/>
          </a:bodyPr>
          <a:lstStyle/>
          <a:p>
            <a:pPr algn="just"/>
            <a:r>
              <a:rPr lang="en-US" sz="3600" b="0" i="0" dirty="0">
                <a:solidFill>
                  <a:srgbClr val="3A3A3A"/>
                </a:solidFill>
                <a:effectLst/>
              </a:rPr>
              <a:t>Filter uses only one </a:t>
            </a:r>
            <a:r>
              <a:rPr lang="en-US" sz="3600" b="0" i="0" dirty="0" err="1">
                <a:effectLst/>
              </a:rPr>
              <a:t>opamp</a:t>
            </a:r>
            <a:r>
              <a:rPr lang="en-US" sz="3600" b="0" i="0" dirty="0">
                <a:effectLst/>
              </a:rPr>
              <a:t>. </a:t>
            </a:r>
          </a:p>
          <a:p>
            <a:pPr marL="0" indent="0" algn="just">
              <a:buNone/>
            </a:pPr>
            <a:endParaRPr lang="en-US" sz="3600" b="0" i="0" dirty="0">
              <a:effectLst/>
            </a:endParaRPr>
          </a:p>
          <a:p>
            <a:pPr algn="just"/>
            <a:r>
              <a:rPr lang="en-US" sz="3600" b="0" i="0" dirty="0">
                <a:solidFill>
                  <a:srgbClr val="3A3A3A"/>
                </a:solidFill>
                <a:effectLst/>
              </a:rPr>
              <a:t>This filter is unique in the following respects.</a:t>
            </a:r>
          </a:p>
          <a:p>
            <a:pPr algn="just" fontAlgn="base">
              <a:buFont typeface="+mj-lt"/>
              <a:buAutoNum type="arabicPeriod"/>
            </a:pPr>
            <a:r>
              <a:rPr lang="en-US" sz="3600" b="0" i="0" dirty="0">
                <a:solidFill>
                  <a:srgbClr val="3A3A3A"/>
                </a:solidFill>
                <a:effectLst/>
              </a:rPr>
              <a:t>It has </a:t>
            </a:r>
            <a:r>
              <a:rPr lang="en-US" sz="3600" b="1" i="0" dirty="0">
                <a:solidFill>
                  <a:srgbClr val="00B0F0"/>
                </a:solidFill>
                <a:effectLst/>
              </a:rPr>
              <a:t>two feedback paths</a:t>
            </a:r>
            <a:r>
              <a:rPr lang="en-US" sz="3600" b="0" i="0" dirty="0">
                <a:solidFill>
                  <a:srgbClr val="3A3A3A"/>
                </a:solidFill>
                <a:effectLst/>
              </a:rPr>
              <a:t>, which is why it is called a multiple feedback</a:t>
            </a:r>
          </a:p>
          <a:p>
            <a:pPr algn="just" fontAlgn="base">
              <a:buFont typeface="+mj-lt"/>
              <a:buAutoNum type="arabicPeriod"/>
            </a:pPr>
            <a:r>
              <a:rPr lang="en-US" sz="3600" i="0" dirty="0">
                <a:effectLst/>
              </a:rPr>
              <a:t>The </a:t>
            </a:r>
            <a:r>
              <a:rPr lang="en-US" sz="3600" b="1" i="0" dirty="0" err="1">
                <a:solidFill>
                  <a:srgbClr val="00B0F0"/>
                </a:solidFill>
                <a:effectLst/>
              </a:rPr>
              <a:t>opamp</a:t>
            </a:r>
            <a:r>
              <a:rPr lang="en-US" sz="3600" b="1" i="0" dirty="0">
                <a:solidFill>
                  <a:srgbClr val="00B0F0"/>
                </a:solidFill>
                <a:effectLst/>
              </a:rPr>
              <a:t> is used in the inverting mode.</a:t>
            </a:r>
          </a:p>
          <a:p>
            <a:pPr marL="0" indent="0" algn="just">
              <a:buNone/>
            </a:pPr>
            <a:endParaRPr lang="en-US" sz="3600" b="0" i="0" dirty="0">
              <a:solidFill>
                <a:srgbClr val="3A3A3A"/>
              </a:solidFill>
              <a:effectLst/>
            </a:endParaRPr>
          </a:p>
          <a:p>
            <a:pPr algn="just"/>
            <a:r>
              <a:rPr lang="en-US" sz="3600" b="0" i="0" dirty="0">
                <a:solidFill>
                  <a:srgbClr val="3A3A3A"/>
                </a:solidFill>
                <a:effectLst/>
              </a:rPr>
              <a:t>Generally a narrow band pass filter is designed for specific values of </a:t>
            </a:r>
            <a:r>
              <a:rPr lang="en-US" sz="3600" b="0" i="0" dirty="0" err="1">
                <a:solidFill>
                  <a:srgbClr val="3A3A3A"/>
                </a:solidFill>
                <a:effectLst/>
              </a:rPr>
              <a:t>centre</a:t>
            </a:r>
            <a:r>
              <a:rPr lang="en-US" sz="3600" b="0" i="0" dirty="0">
                <a:solidFill>
                  <a:srgbClr val="3A3A3A"/>
                </a:solidFill>
                <a:effectLst/>
              </a:rPr>
              <a:t> frequency f</a:t>
            </a:r>
            <a:r>
              <a:rPr lang="en-US" sz="3600" b="0" i="0" baseline="-25000" dirty="0">
                <a:solidFill>
                  <a:srgbClr val="3A3A3A"/>
                </a:solidFill>
                <a:effectLst/>
              </a:rPr>
              <a:t>c</a:t>
            </a:r>
            <a:r>
              <a:rPr lang="en-US" sz="3600" b="0" i="0" dirty="0">
                <a:solidFill>
                  <a:srgbClr val="3A3A3A"/>
                </a:solidFill>
                <a:effectLst/>
              </a:rPr>
              <a:t> and Q, or f</a:t>
            </a:r>
            <a:r>
              <a:rPr lang="en-US" sz="3600" b="0" i="0" baseline="-25000" dirty="0">
                <a:solidFill>
                  <a:srgbClr val="3A3A3A"/>
                </a:solidFill>
                <a:effectLst/>
              </a:rPr>
              <a:t>c</a:t>
            </a:r>
            <a:r>
              <a:rPr lang="en-US" sz="3600" b="0" i="0" dirty="0">
                <a:solidFill>
                  <a:srgbClr val="3A3A3A"/>
                </a:solidFill>
                <a:effectLst/>
              </a:rPr>
              <a:t> and band width.</a:t>
            </a:r>
          </a:p>
          <a:p>
            <a:pPr algn="just"/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981160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D0FF2-33DB-70B5-5419-82BE2133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Design</a:t>
            </a:r>
            <a:r>
              <a:rPr lang="en-US" dirty="0"/>
              <a:t>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3BAE42-A3C3-DC3B-6182-BA044A3649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600" dirty="0"/>
                  <a:t>To simplify the design calculations, choose C</a:t>
                </a:r>
                <a:r>
                  <a:rPr lang="en-US" sz="3600" baseline="-25000" dirty="0"/>
                  <a:t>2 </a:t>
                </a:r>
                <a:r>
                  <a:rPr lang="en-US" sz="3600" dirty="0"/>
                  <a:t> = C</a:t>
                </a:r>
                <a:r>
                  <a:rPr lang="en-US" sz="3600" baseline="-25000" dirty="0"/>
                  <a:t>3</a:t>
                </a:r>
                <a:r>
                  <a:rPr lang="en-US" sz="3600" dirty="0"/>
                  <a:t> = C</a:t>
                </a:r>
              </a:p>
              <a:p>
                <a:pPr marL="0" indent="0" algn="ctr">
                  <a:buNone/>
                </a:pPr>
                <a:r>
                  <a:rPr lang="en-US" sz="3600" b="1" dirty="0">
                    <a:solidFill>
                      <a:srgbClr val="FF0000"/>
                    </a:solidFill>
                  </a:rPr>
                  <a:t>R</a:t>
                </a:r>
                <a:r>
                  <a:rPr lang="en-US" sz="36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3600" b="1" dirty="0">
                            <a:solidFill>
                              <a:srgbClr val="FF0000"/>
                            </a:solidFill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3600" b="1" baseline="-25000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rgbClr val="FF0000"/>
                            </a:solidFill>
                          </a:rPr>
                          <m:t>CA</m:t>
                        </m:r>
                        <m:r>
                          <m:rPr>
                            <m:nor/>
                          </m:rPr>
                          <a:rPr lang="en-US" sz="3600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den>
                    </m:f>
                  </m:oMath>
                </a14:m>
                <a:endParaRPr lang="en-IN" sz="3600" b="1" dirty="0">
                  <a:solidFill>
                    <a:srgbClr val="FF0000"/>
                  </a:solidFill>
                </a:endParaRPr>
              </a:p>
              <a:p>
                <a:pPr algn="ctr"/>
                <a:endParaRPr lang="en-IN" sz="3600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600" b="1" dirty="0">
                    <a:solidFill>
                      <a:srgbClr val="FF0000"/>
                    </a:solidFill>
                  </a:rPr>
                  <a:t>R</a:t>
                </a:r>
                <a:r>
                  <a:rPr lang="en-US" sz="3600" b="1" baseline="-25000" dirty="0">
                    <a:solidFill>
                      <a:srgbClr val="FF0000"/>
                    </a:solidFill>
                  </a:rPr>
                  <a:t>4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3600" b="1" dirty="0">
                            <a:solidFill>
                              <a:srgbClr val="FF0000"/>
                            </a:solidFill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3600" b="1" baseline="-25000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3600" b="1" i="0" dirty="0" smtClean="0">
                            <a:solidFill>
                              <a:srgbClr val="FF000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FF0000"/>
                            </a:solidFill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IN" sz="3600" b="1" baseline="30000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FF0000"/>
                            </a:solidFill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3600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sz="3600" b="1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360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endParaRPr lang="en-IN" sz="3600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IN" sz="3600" b="1" dirty="0">
                    <a:solidFill>
                      <a:srgbClr val="FF0000"/>
                    </a:solidFill>
                  </a:rPr>
                  <a:t>R</a:t>
                </a:r>
                <a:r>
                  <a:rPr lang="en-IN" sz="3600" b="1" baseline="-25000" dirty="0">
                    <a:solidFill>
                      <a:srgbClr val="FF0000"/>
                    </a:solidFill>
                  </a:rPr>
                  <a:t>5</a:t>
                </a:r>
                <a:r>
                  <a:rPr lang="en-IN" sz="3600" b="1" dirty="0">
                    <a:solidFill>
                      <a:srgbClr val="FF0000"/>
                    </a:solidFill>
                  </a:rPr>
                  <a:t> =</a:t>
                </a:r>
                <a:r>
                  <a:rPr lang="en-US" sz="36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sz="3600" b="1" dirty="0">
                            <a:solidFill>
                              <a:srgbClr val="FF0000"/>
                            </a:solidFill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3600" b="1" baseline="-25000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3600" b="1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</m:den>
                    </m:f>
                  </m:oMath>
                </a14:m>
                <a:r>
                  <a:rPr lang="en-IN" sz="3600" b="1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en-IN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3BAE42-A3C3-DC3B-6182-BA044A3649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3361" b="-47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10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6A17-C9CD-8A6E-AACC-0F0A1691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>
                <a:latin typeface="+mn-lt"/>
              </a:rPr>
              <a:t>For a wide-band-pass filter, the center frequency f</a:t>
            </a:r>
            <a:r>
              <a:rPr lang="en-US" sz="3600" baseline="-25000" dirty="0">
                <a:latin typeface="+mn-lt"/>
              </a:rPr>
              <a:t>c</a:t>
            </a:r>
            <a:r>
              <a:rPr lang="en-US" sz="3600" dirty="0">
                <a:latin typeface="+mn-lt"/>
              </a:rPr>
              <a:t> can be defined a</a:t>
            </a:r>
            <a:endParaRPr lang="en-IN" sz="3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3F1A9-1BCC-6B70-53AA-F6DF801359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IN" sz="5000" dirty="0">
                    <a:solidFill>
                      <a:srgbClr val="FF0000"/>
                    </a:solidFill>
                  </a:rPr>
                  <a:t>f</a:t>
                </a:r>
                <a:r>
                  <a:rPr lang="en-IN" sz="5000" baseline="-25000" dirty="0" err="1">
                    <a:solidFill>
                      <a:srgbClr val="FF0000"/>
                    </a:solidFill>
                  </a:rPr>
                  <a:t>C</a:t>
                </a:r>
                <a:r>
                  <a:rPr lang="en-IN" sz="50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5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IN" sz="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sz="5000" baseline="-25000" dirty="0">
                            <a:solidFill>
                              <a:srgbClr val="FF0000"/>
                            </a:solidFill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54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5400" baseline="-25000" dirty="0">
                            <a:solidFill>
                              <a:srgbClr val="FF0000"/>
                            </a:solidFill>
                          </a:rPr>
                          <m:t>H</m:t>
                        </m:r>
                      </m:e>
                    </m:rad>
                  </m:oMath>
                </a14:m>
                <a:r>
                  <a:rPr lang="en-IN" sz="50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 algn="just">
                  <a:buNone/>
                </a:pPr>
                <a:r>
                  <a:rPr lang="en-US" sz="3600" dirty="0"/>
                  <a:t>where </a:t>
                </a:r>
                <a:r>
                  <a:rPr lang="en-US" sz="3600" dirty="0" err="1"/>
                  <a:t>f</a:t>
                </a:r>
                <a:r>
                  <a:rPr lang="en-US" sz="3600" baseline="-25000" dirty="0" err="1"/>
                  <a:t>L</a:t>
                </a:r>
                <a:r>
                  <a:rPr lang="en-US" sz="3600" dirty="0"/>
                  <a:t> is the low cutoff </a:t>
                </a:r>
                <a:r>
                  <a:rPr lang="en-US" sz="3600" dirty="0" err="1"/>
                  <a:t>freq</a:t>
                </a:r>
                <a:r>
                  <a:rPr lang="en-US" sz="3600" dirty="0"/>
                  <a:t> (Hz)</a:t>
                </a:r>
              </a:p>
              <a:p>
                <a:pPr marL="0" indent="0" algn="just">
                  <a:buNone/>
                </a:pPr>
                <a:r>
                  <a:rPr lang="en-US" sz="3600" dirty="0" err="1"/>
                  <a:t>f</a:t>
                </a:r>
                <a:r>
                  <a:rPr lang="en-US" sz="3600" baseline="-25000" dirty="0" err="1"/>
                  <a:t>H</a:t>
                </a:r>
                <a:r>
                  <a:rPr lang="en-US" sz="3600" dirty="0"/>
                  <a:t> is the high cutoff </a:t>
                </a:r>
                <a:r>
                  <a:rPr lang="en-US" sz="3600" dirty="0" err="1"/>
                  <a:t>freq</a:t>
                </a:r>
                <a:r>
                  <a:rPr lang="en-US" sz="3600" dirty="0"/>
                  <a:t> (Hz)</a:t>
                </a:r>
              </a:p>
              <a:p>
                <a:pPr marL="0" indent="0" algn="just">
                  <a:buNone/>
                </a:pPr>
                <a:r>
                  <a:rPr lang="en-US" sz="3600" dirty="0">
                    <a:solidFill>
                      <a:srgbClr val="FF0000"/>
                    </a:solidFill>
                  </a:rPr>
                  <a:t>In a narrow-bandpass filter, the output peaks at the center frequency f</a:t>
                </a:r>
                <a:r>
                  <a:rPr lang="en-US" sz="3600" baseline="-25000" dirty="0">
                    <a:solidFill>
                      <a:srgbClr val="FF0000"/>
                    </a:solidFill>
                  </a:rPr>
                  <a:t>c</a:t>
                </a:r>
                <a:r>
                  <a:rPr lang="en-US" sz="3600" dirty="0">
                    <a:solidFill>
                      <a:srgbClr val="FF0000"/>
                    </a:solidFill>
                  </a:rPr>
                  <a:t>.</a:t>
                </a:r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3F1A9-1BCC-6B70-53AA-F6DF80135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t="-2941" r="-17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770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75DC4-9953-11FD-A9B2-BCDB7442D4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89283"/>
                <a:ext cx="10515600" cy="4351338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3600" dirty="0"/>
                  <a:t>Where A</a:t>
                </a:r>
                <a:r>
                  <a:rPr lang="en-US" sz="3600" baseline="-25000" dirty="0"/>
                  <a:t>F</a:t>
                </a:r>
                <a:r>
                  <a:rPr lang="en-US" sz="3600" dirty="0"/>
                  <a:t> is the gain at f</a:t>
                </a:r>
                <a:r>
                  <a:rPr lang="en-US" sz="3600" baseline="-25000" dirty="0"/>
                  <a:t>c</a:t>
                </a:r>
                <a:r>
                  <a:rPr lang="en-US" sz="3600" dirty="0"/>
                  <a:t> given by    </a:t>
                </a:r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rgbClr val="FF0000"/>
                    </a:solidFill>
                  </a:rPr>
                  <a:t>A</a:t>
                </a:r>
                <a:r>
                  <a:rPr lang="en-US" sz="3600" baseline="-25000" dirty="0">
                    <a:solidFill>
                      <a:srgbClr val="FF0000"/>
                    </a:solidFill>
                  </a:rPr>
                  <a:t>F </a:t>
                </a:r>
                <a:r>
                  <a:rPr lang="en-US" sz="3600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a:rPr lang="en-US" sz="3600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IN" sz="3600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sz="3600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sz="3600" dirty="0">
                    <a:solidFill>
                      <a:srgbClr val="FF0000"/>
                    </a:solidFill>
                  </a:rPr>
                  <a:t>  </a:t>
                </a:r>
              </a:p>
              <a:p>
                <a:pPr algn="just"/>
                <a:r>
                  <a:rPr lang="en-IN" sz="3600" dirty="0"/>
                  <a:t>Gain A</a:t>
                </a:r>
                <a:r>
                  <a:rPr lang="en-IN" sz="3600" baseline="-25000" dirty="0"/>
                  <a:t>F</a:t>
                </a:r>
                <a:r>
                  <a:rPr lang="en-IN" sz="3600" dirty="0"/>
                  <a:t> however must satisfy the condition  </a:t>
                </a:r>
              </a:p>
              <a:p>
                <a:pPr marL="0" indent="0" algn="ctr">
                  <a:buNone/>
                </a:pPr>
                <a:r>
                  <a:rPr lang="en-IN" sz="3600" dirty="0">
                    <a:solidFill>
                      <a:srgbClr val="FF0000"/>
                    </a:solidFill>
                  </a:rPr>
                  <a:t>A</a:t>
                </a:r>
                <a:r>
                  <a:rPr lang="en-IN" sz="3600" baseline="-25000" dirty="0">
                    <a:solidFill>
                      <a:srgbClr val="FF0000"/>
                    </a:solidFill>
                  </a:rPr>
                  <a:t>F</a:t>
                </a:r>
                <a:r>
                  <a:rPr lang="en-IN" sz="3600" dirty="0">
                    <a:solidFill>
                      <a:srgbClr val="FF0000"/>
                    </a:solidFill>
                  </a:rPr>
                  <a:t> &lt; 2Q</a:t>
                </a:r>
                <a:r>
                  <a:rPr lang="en-IN" sz="3600" baseline="30000" dirty="0">
                    <a:solidFill>
                      <a:srgbClr val="FF0000"/>
                    </a:solidFill>
                  </a:rPr>
                  <a:t>2</a:t>
                </a:r>
                <a:endParaRPr lang="en-IN" sz="3600" dirty="0">
                  <a:solidFill>
                    <a:srgbClr val="FF0000"/>
                  </a:solidFill>
                </a:endParaRPr>
              </a:p>
              <a:p>
                <a:pPr algn="just"/>
                <a:r>
                  <a:rPr lang="en-IN" sz="3600" dirty="0"/>
                  <a:t>Another advantage of multiple feedback filter is that its centre </a:t>
                </a:r>
                <a:r>
                  <a:rPr lang="en-IN" sz="3600" dirty="0" err="1"/>
                  <a:t>freq</a:t>
                </a:r>
                <a:r>
                  <a:rPr lang="en-IN" sz="3600" dirty="0"/>
                  <a:t> f</a:t>
                </a:r>
                <a:r>
                  <a:rPr lang="en-IN" sz="3600" baseline="-25000" dirty="0"/>
                  <a:t>c</a:t>
                </a:r>
                <a:r>
                  <a:rPr lang="en-IN" sz="3600" dirty="0"/>
                  <a:t> can be changed to a new </a:t>
                </a:r>
                <a:r>
                  <a:rPr lang="en-IN" sz="3600" dirty="0" err="1"/>
                  <a:t>freq</a:t>
                </a:r>
                <a:r>
                  <a:rPr lang="en-IN" sz="3600" dirty="0"/>
                  <a:t> f</a:t>
                </a:r>
                <a:r>
                  <a:rPr lang="en-IN" sz="3600" baseline="-25000" dirty="0"/>
                  <a:t>c</a:t>
                </a:r>
                <a:r>
                  <a:rPr lang="en-IN" sz="3600" baseline="30000" dirty="0"/>
                  <a:t>’</a:t>
                </a:r>
                <a:r>
                  <a:rPr lang="en-IN" sz="3600" dirty="0"/>
                  <a:t> w/o changing the gain or BW. </a:t>
                </a:r>
              </a:p>
              <a:p>
                <a:pPr algn="just"/>
                <a:r>
                  <a:rPr lang="en-IN" sz="3600" dirty="0"/>
                  <a:t>Achieved simply by changing R</a:t>
                </a:r>
                <a:r>
                  <a:rPr lang="en-IN" sz="3600" baseline="-25000" dirty="0"/>
                  <a:t>4</a:t>
                </a:r>
                <a:r>
                  <a:rPr lang="en-IN" sz="3600" dirty="0"/>
                  <a:t> to R</a:t>
                </a:r>
                <a:r>
                  <a:rPr lang="en-IN" sz="3600" baseline="-25000" dirty="0"/>
                  <a:t>4</a:t>
                </a:r>
                <a:r>
                  <a:rPr lang="en-IN" sz="3600" baseline="30000" dirty="0"/>
                  <a:t>’</a:t>
                </a:r>
                <a:r>
                  <a:rPr lang="en-IN" sz="3600" dirty="0"/>
                  <a:t> so that  </a:t>
                </a:r>
              </a:p>
              <a:p>
                <a:pPr marL="0" indent="0" algn="ctr">
                  <a:buNone/>
                </a:pPr>
                <a:r>
                  <a:rPr lang="en-IN" sz="3600" dirty="0">
                    <a:solidFill>
                      <a:srgbClr val="FF0000"/>
                    </a:solidFill>
                  </a:rPr>
                  <a:t>R</a:t>
                </a:r>
                <a:r>
                  <a:rPr lang="en-IN" sz="3600" baseline="-25000" dirty="0">
                    <a:solidFill>
                      <a:srgbClr val="FF0000"/>
                    </a:solidFill>
                  </a:rPr>
                  <a:t>4</a:t>
                </a:r>
                <a:r>
                  <a:rPr lang="en-IN" sz="3600" baseline="30000" dirty="0">
                    <a:solidFill>
                      <a:srgbClr val="FF0000"/>
                    </a:solidFill>
                  </a:rPr>
                  <a:t>’</a:t>
                </a:r>
                <a:r>
                  <a:rPr lang="en-IN" sz="3600" dirty="0">
                    <a:solidFill>
                      <a:srgbClr val="FF0000"/>
                    </a:solidFill>
                  </a:rPr>
                  <a:t> = R</a:t>
                </a:r>
                <a:r>
                  <a:rPr lang="en-IN" sz="3600" baseline="-25000" dirty="0">
                    <a:solidFill>
                      <a:srgbClr val="FF0000"/>
                    </a:solidFill>
                  </a:rPr>
                  <a:t>4 </a:t>
                </a:r>
                <a:r>
                  <a:rPr lang="en-IN" sz="3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sz="3600" baseline="-25000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sz="3600" baseline="-25000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IN" sz="3600" baseline="30000" dirty="0">
                            <a:solidFill>
                              <a:srgbClr val="FF0000"/>
                            </a:solidFill>
                          </a:rPr>
                          <m:t>’</m:t>
                        </m:r>
                      </m:den>
                    </m:f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3600" baseline="30000" dirty="0">
                    <a:solidFill>
                      <a:srgbClr val="FF0000"/>
                    </a:solidFill>
                  </a:rPr>
                  <a:t>2</a:t>
                </a:r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75DC4-9953-11FD-A9B2-BCDB7442D4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89283"/>
                <a:ext cx="10515600" cy="4351338"/>
              </a:xfrm>
              <a:blipFill>
                <a:blip r:embed="rId2"/>
                <a:stretch>
                  <a:fillRect l="-1623" t="-3361" r="-1739" b="-38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240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0B41-8C0D-55A1-3839-DF69A85E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NUMERICALS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4C9A2-6EAD-7B17-9B63-8B3359C3D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a) Design a band pass filter with f</a:t>
            </a:r>
            <a:r>
              <a:rPr lang="en-US" sz="3600" baseline="-25000" dirty="0">
                <a:solidFill>
                  <a:srgbClr val="FF0000"/>
                </a:solidFill>
              </a:rPr>
              <a:t>c</a:t>
            </a:r>
            <a:r>
              <a:rPr lang="en-US" sz="3600" dirty="0">
                <a:solidFill>
                  <a:srgbClr val="FF0000"/>
                </a:solidFill>
              </a:rPr>
              <a:t> =1 </a:t>
            </a:r>
            <a:r>
              <a:rPr lang="en-US" sz="3600" dirty="0" err="1">
                <a:solidFill>
                  <a:srgbClr val="FF0000"/>
                </a:solidFill>
              </a:rPr>
              <a:t>KHz</a:t>
            </a:r>
            <a:r>
              <a:rPr lang="en-US" sz="3600" dirty="0">
                <a:solidFill>
                  <a:srgbClr val="FF0000"/>
                </a:solidFill>
              </a:rPr>
              <a:t>, Q=3 and A</a:t>
            </a:r>
            <a:r>
              <a:rPr lang="en-US" sz="3600" baseline="-25000" dirty="0">
                <a:solidFill>
                  <a:srgbClr val="FF0000"/>
                </a:solidFill>
              </a:rPr>
              <a:t>F</a:t>
            </a:r>
            <a:r>
              <a:rPr lang="en-US" sz="3600" dirty="0">
                <a:solidFill>
                  <a:srgbClr val="FF0000"/>
                </a:solidFill>
              </a:rPr>
              <a:t> = 10.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rgbClr val="FF0000"/>
                </a:solidFill>
              </a:rPr>
              <a:t>     b) Change the </a:t>
            </a:r>
            <a:r>
              <a:rPr lang="en-US" sz="3600" dirty="0" err="1">
                <a:solidFill>
                  <a:srgbClr val="FF0000"/>
                </a:solidFill>
              </a:rPr>
              <a:t>centre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freq</a:t>
            </a:r>
            <a:r>
              <a:rPr lang="en-US" sz="3600" dirty="0">
                <a:solidFill>
                  <a:srgbClr val="FF0000"/>
                </a:solidFill>
              </a:rPr>
              <a:t> to 1.5KHz keeping A</a:t>
            </a:r>
            <a:r>
              <a:rPr lang="en-US" sz="3600" baseline="-25000" dirty="0">
                <a:solidFill>
                  <a:srgbClr val="FF0000"/>
                </a:solidFill>
              </a:rPr>
              <a:t>F</a:t>
            </a:r>
            <a:r>
              <a:rPr lang="en-US" sz="3600" dirty="0">
                <a:solidFill>
                  <a:srgbClr val="FF0000"/>
                </a:solidFill>
              </a:rPr>
              <a:t> and BW constant.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908195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4124D03-CB4A-7B61-62A7-78F7ADEF45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31326"/>
                <a:ext cx="10515600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Choose values of C1 and C2 first and then find R1, R2 and R3. </a:t>
                </a:r>
              </a:p>
              <a:p>
                <a:r>
                  <a:rPr lang="en-US" sz="3600" dirty="0"/>
                  <a:t>Let C1 = C2 = C = 0.01 µF</a:t>
                </a:r>
              </a:p>
              <a:p>
                <a:r>
                  <a:rPr lang="en-US" sz="3600" dirty="0"/>
                  <a:t>R1 = 4.77 K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IN" sz="3600" dirty="0"/>
                  <a:t>   --------use 4.7 </a:t>
                </a:r>
                <a:r>
                  <a:rPr lang="en-US" sz="3600" dirty="0"/>
                  <a:t>K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IN" sz="3600" dirty="0"/>
                  <a:t> </a:t>
                </a:r>
              </a:p>
              <a:p>
                <a:r>
                  <a:rPr lang="en-US" sz="3600" dirty="0"/>
                  <a:t>R4 = 5.97 K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IN" sz="3600" dirty="0"/>
                  <a:t>   --------use 6.2 </a:t>
                </a:r>
                <a:r>
                  <a:rPr lang="en-US" sz="3600" dirty="0"/>
                  <a:t>K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IN" sz="3600" dirty="0"/>
                  <a:t> </a:t>
                </a:r>
              </a:p>
              <a:p>
                <a:r>
                  <a:rPr lang="en-US" sz="3600" dirty="0"/>
                  <a:t>R5 = 95.5 K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IN" sz="3600" dirty="0"/>
                  <a:t>   --------use 100 </a:t>
                </a:r>
                <a:r>
                  <a:rPr lang="en-US" sz="3600" dirty="0"/>
                  <a:t>K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IN" sz="3600" dirty="0"/>
                  <a:t> </a:t>
                </a:r>
              </a:p>
              <a:p>
                <a:endParaRPr lang="en-IN" sz="3600" dirty="0"/>
              </a:p>
              <a:p>
                <a:r>
                  <a:rPr lang="en-US" sz="3600" dirty="0"/>
                  <a:t>R4’ =2.65 K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IN" sz="3600" dirty="0"/>
                  <a:t>  --------use 2.7 </a:t>
                </a:r>
                <a:r>
                  <a:rPr lang="en-US" sz="3600" dirty="0"/>
                  <a:t>K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en-IN" sz="3600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4124D03-CB4A-7B61-62A7-78F7ADEF45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31326"/>
                <a:ext cx="10515600" cy="4351338"/>
              </a:xfrm>
              <a:blipFill>
                <a:blip r:embed="rId2"/>
                <a:stretch>
                  <a:fillRect l="-1623" t="-3361" b="-156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4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E89DC-6EA8-3524-DB53-D775BCB9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b="1" i="0" dirty="0">
                <a:solidFill>
                  <a:srgbClr val="0070C0"/>
                </a:solidFill>
                <a:effectLst/>
                <a:latin typeface="+mn-lt"/>
              </a:rPr>
              <a:t>Narrow Band Pass Filter- Derivation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FDEE27-E872-AAD8-58D7-FE00A7EC0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50" t="3950" r="8192"/>
          <a:stretch/>
        </p:blipFill>
        <p:spPr>
          <a:xfrm>
            <a:off x="2583402" y="1345095"/>
            <a:ext cx="6693763" cy="5386892"/>
          </a:xfrm>
        </p:spPr>
      </p:pic>
    </p:spTree>
    <p:extLst>
      <p:ext uri="{BB962C8B-B14F-4D97-AF65-F5344CB8AC3E}">
        <p14:creationId xmlns:p14="http://schemas.microsoft.com/office/powerpoint/2010/main" val="1480810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9431D-D8EA-A828-A16D-A7A627B7B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54" r="8691" b="5057"/>
          <a:stretch/>
        </p:blipFill>
        <p:spPr>
          <a:xfrm>
            <a:off x="2448538" y="321627"/>
            <a:ext cx="8098135" cy="6214746"/>
          </a:xfrm>
        </p:spPr>
      </p:pic>
    </p:spTree>
    <p:extLst>
      <p:ext uri="{BB962C8B-B14F-4D97-AF65-F5344CB8AC3E}">
        <p14:creationId xmlns:p14="http://schemas.microsoft.com/office/powerpoint/2010/main" val="4112825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33E85-EA5F-7781-24B2-BB296F7A9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2" t="1705" r="874"/>
          <a:stretch/>
        </p:blipFill>
        <p:spPr>
          <a:xfrm>
            <a:off x="2095130" y="386757"/>
            <a:ext cx="7865616" cy="6379710"/>
          </a:xfrm>
        </p:spPr>
      </p:pic>
    </p:spTree>
    <p:extLst>
      <p:ext uri="{BB962C8B-B14F-4D97-AF65-F5344CB8AC3E}">
        <p14:creationId xmlns:p14="http://schemas.microsoft.com/office/powerpoint/2010/main" val="3151929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A6187D-6FA8-79B7-87B1-367B24EAD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32" r="2315" b="5669"/>
          <a:stretch/>
        </p:blipFill>
        <p:spPr>
          <a:xfrm>
            <a:off x="1551683" y="380444"/>
            <a:ext cx="8950599" cy="6284098"/>
          </a:xfrm>
        </p:spPr>
      </p:pic>
    </p:spTree>
    <p:extLst>
      <p:ext uri="{BB962C8B-B14F-4D97-AF65-F5344CB8AC3E}">
        <p14:creationId xmlns:p14="http://schemas.microsoft.com/office/powerpoint/2010/main" val="3326122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FE4AA-A8DA-9E3A-3542-09D69D4DC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406" y="270020"/>
            <a:ext cx="8169446" cy="6317960"/>
          </a:xfrm>
        </p:spPr>
      </p:pic>
    </p:spTree>
    <p:extLst>
      <p:ext uri="{BB962C8B-B14F-4D97-AF65-F5344CB8AC3E}">
        <p14:creationId xmlns:p14="http://schemas.microsoft.com/office/powerpoint/2010/main" val="1628532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8BF9A9-2ED4-F5DB-8C65-6FF421D26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48" b="7735"/>
          <a:stretch/>
        </p:blipFill>
        <p:spPr>
          <a:xfrm>
            <a:off x="1421051" y="449678"/>
            <a:ext cx="9349897" cy="6146431"/>
          </a:xfrm>
        </p:spPr>
      </p:pic>
    </p:spTree>
    <p:extLst>
      <p:ext uri="{BB962C8B-B14F-4D97-AF65-F5344CB8AC3E}">
        <p14:creationId xmlns:p14="http://schemas.microsoft.com/office/powerpoint/2010/main" val="880084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AB4E72-4D09-2106-E7A7-F6DE04BA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0"/>
            <a:ext cx="900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4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3701-1B4E-E52A-488C-E66CB84F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89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WIDE BAND PASS FILTER</a:t>
            </a:r>
            <a:endParaRPr lang="en-IN" sz="5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2085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3037-53C1-9D8F-7E50-A211CDA8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F8B64-B6A5-2C1A-7BBA-A7EE2319C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81921-5788-9D81-048D-FBF8DBC0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9075"/>
            <a:ext cx="118872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537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5A05D-C2B0-A195-0A19-B9E9C39D0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D6B86-6A00-39FC-1CA3-6B08409E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485775"/>
            <a:ext cx="116300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8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E0A8-7EEC-C859-E500-27445C3E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WIDE BAND PASS FILTER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6E6EA7-37D8-E7CB-2C8F-B43D144C7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29"/>
          <a:stretch/>
        </p:blipFill>
        <p:spPr>
          <a:xfrm>
            <a:off x="1624682" y="1601911"/>
            <a:ext cx="9259341" cy="5137592"/>
          </a:xfrm>
        </p:spPr>
      </p:pic>
    </p:spTree>
    <p:extLst>
      <p:ext uri="{BB962C8B-B14F-4D97-AF65-F5344CB8AC3E}">
        <p14:creationId xmlns:p14="http://schemas.microsoft.com/office/powerpoint/2010/main" val="216616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51A47-D2FD-45D1-55D4-B043C0BB4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1" t="4038" r="2573"/>
          <a:stretch/>
        </p:blipFill>
        <p:spPr>
          <a:xfrm>
            <a:off x="1811045" y="772357"/>
            <a:ext cx="7972147" cy="5546716"/>
          </a:xfrm>
        </p:spPr>
      </p:pic>
    </p:spTree>
    <p:extLst>
      <p:ext uri="{BB962C8B-B14F-4D97-AF65-F5344CB8AC3E}">
        <p14:creationId xmlns:p14="http://schemas.microsoft.com/office/powerpoint/2010/main" val="426059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30F2-B010-7777-A0B9-FB04072EE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289787"/>
            <a:ext cx="10515600" cy="6039991"/>
          </a:xfrm>
        </p:spPr>
        <p:txBody>
          <a:bodyPr>
            <a:normAutofit/>
          </a:bodyPr>
          <a:lstStyle/>
          <a:p>
            <a:pPr algn="just"/>
            <a:r>
              <a:rPr lang="en-US" sz="3600" b="0" i="0" dirty="0">
                <a:effectLst/>
              </a:rPr>
              <a:t>A wide bandpass filter can be formed by simply </a:t>
            </a:r>
            <a:r>
              <a:rPr lang="en-US" sz="3600" b="0" i="0" dirty="0">
                <a:solidFill>
                  <a:srgbClr val="0070C0"/>
                </a:solidFill>
                <a:effectLst/>
              </a:rPr>
              <a:t>cascading high-pass and low-pass sections.</a:t>
            </a:r>
          </a:p>
          <a:p>
            <a:pPr algn="just"/>
            <a:r>
              <a:rPr lang="en-US" sz="3600" b="0" i="0" dirty="0">
                <a:effectLst/>
              </a:rPr>
              <a:t>To form a </a:t>
            </a:r>
            <a:r>
              <a:rPr lang="en-US" sz="3600" b="0" i="0" dirty="0">
                <a:solidFill>
                  <a:srgbClr val="0070C0"/>
                </a:solidFill>
                <a:effectLst/>
              </a:rPr>
              <a:t>± 20 </a:t>
            </a:r>
            <a:r>
              <a:rPr lang="en-US" sz="3600" b="0" i="0" dirty="0" err="1">
                <a:solidFill>
                  <a:srgbClr val="0070C0"/>
                </a:solidFill>
                <a:effectLst/>
              </a:rPr>
              <a:t>db</a:t>
            </a:r>
            <a:r>
              <a:rPr lang="en-US" sz="3600" b="0" i="0" dirty="0">
                <a:solidFill>
                  <a:srgbClr val="0070C0"/>
                </a:solidFill>
                <a:effectLst/>
              </a:rPr>
              <a:t>/ decade </a:t>
            </a:r>
            <a:r>
              <a:rPr lang="en-US" sz="3600" b="0" i="0" dirty="0">
                <a:effectLst/>
              </a:rPr>
              <a:t>bandpass filter, a first-order high-pass and a first-order low-pass sections are cascaded; </a:t>
            </a:r>
          </a:p>
          <a:p>
            <a:pPr algn="just"/>
            <a:r>
              <a:rPr lang="en-US" sz="3600" b="0" i="0" dirty="0">
                <a:effectLst/>
              </a:rPr>
              <a:t>for a </a:t>
            </a:r>
            <a:r>
              <a:rPr lang="en-US" sz="3600" b="0" i="0" dirty="0">
                <a:solidFill>
                  <a:srgbClr val="0070C0"/>
                </a:solidFill>
                <a:effectLst/>
              </a:rPr>
              <a:t>± 40 </a:t>
            </a:r>
            <a:r>
              <a:rPr lang="en-US" sz="3600" b="0" i="0" dirty="0" err="1">
                <a:solidFill>
                  <a:srgbClr val="0070C0"/>
                </a:solidFill>
                <a:effectLst/>
              </a:rPr>
              <a:t>db</a:t>
            </a:r>
            <a:r>
              <a:rPr lang="en-US" sz="3600" b="0" i="0" dirty="0">
                <a:solidFill>
                  <a:srgbClr val="0070C0"/>
                </a:solidFill>
                <a:effectLst/>
              </a:rPr>
              <a:t>/decade </a:t>
            </a:r>
            <a:r>
              <a:rPr lang="en-US" sz="3600" b="0" i="0" dirty="0">
                <a:effectLst/>
              </a:rPr>
              <a:t>bandpass filter, second-order high-  pass filter and a second-order low-pass filter are connected in series, and so on. </a:t>
            </a:r>
          </a:p>
          <a:p>
            <a:pPr algn="just"/>
            <a:r>
              <a:rPr lang="en-US" sz="3600" b="0" i="0" dirty="0">
                <a:effectLst/>
              </a:rPr>
              <a:t>It means that, </a:t>
            </a:r>
            <a:r>
              <a:rPr lang="en-US" sz="3600" b="0" i="0" dirty="0">
                <a:solidFill>
                  <a:srgbClr val="0070C0"/>
                </a:solidFill>
                <a:effectLst/>
              </a:rPr>
              <a:t>the order of the bandpass filter is governed by the order of the high-pass and low-pass filters it consists of.</a:t>
            </a:r>
            <a:endParaRPr lang="en-IN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1ADBF0-47C6-1F71-0579-74D82C2F1C9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𝒔𝒕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𝒐𝒓𝒅𝒆𝒓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Band pass filter</a:t>
                </a:r>
                <a:endParaRPr lang="en-IN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91ADBF0-47C6-1F71-0579-74D82C2F1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F90A2-A122-33B7-6862-B0C76C2A1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92707"/>
            <a:ext cx="10702771" cy="4818271"/>
          </a:xfrm>
        </p:spPr>
      </p:pic>
    </p:spTree>
    <p:extLst>
      <p:ext uri="{BB962C8B-B14F-4D97-AF65-F5344CB8AC3E}">
        <p14:creationId xmlns:p14="http://schemas.microsoft.com/office/powerpoint/2010/main" val="3911399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927</Words>
  <Application>Microsoft Office PowerPoint</Application>
  <PresentationFormat>Widescreen</PresentationFormat>
  <Paragraphs>98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Cambria Math</vt:lpstr>
      <vt:lpstr>Office Theme</vt:lpstr>
      <vt:lpstr>2_Office Theme</vt:lpstr>
      <vt:lpstr>1_Office Theme</vt:lpstr>
      <vt:lpstr>BAND PASS FILTER</vt:lpstr>
      <vt:lpstr>BAND PASS FILTER</vt:lpstr>
      <vt:lpstr>PowerPoint Presentation</vt:lpstr>
      <vt:lpstr>For a wide-band-pass filter, the center frequency fc can be defined a</vt:lpstr>
      <vt:lpstr>WIDE BAND PASS FILTER</vt:lpstr>
      <vt:lpstr>WIDE BAND PASS FILTER</vt:lpstr>
      <vt:lpstr>PowerPoint Presentation</vt:lpstr>
      <vt:lpstr>PowerPoint Presentation</vt:lpstr>
      <vt:lpstr>1st order Band pass filter</vt:lpstr>
      <vt:lpstr>PowerPoint Presentation</vt:lpstr>
      <vt:lpstr>PowerPoint Presentation</vt:lpstr>
      <vt:lpstr>2nd order Band pass filter</vt:lpstr>
      <vt:lpstr>PowerPoint Presentation</vt:lpstr>
      <vt:lpstr>PowerPoint Presentation</vt:lpstr>
      <vt:lpstr>|"V0" /"Vin" |=  "AFT" /(√([1+("fL" /"f"   ")4 ] [1" +(f/"fH"  " )4" )])     </vt:lpstr>
      <vt:lpstr>PowerPoint Presentation</vt:lpstr>
      <vt:lpstr>PowerPoint Presentation</vt:lpstr>
      <vt:lpstr>NUMERICALS</vt:lpstr>
      <vt:lpstr>PowerPoint Presentation</vt:lpstr>
      <vt:lpstr>PowerPoint Presentation</vt:lpstr>
      <vt:lpstr>PowerPoint Presentation</vt:lpstr>
      <vt:lpstr>2nd order BPF (using single op amp)</vt:lpstr>
      <vt:lpstr>2nd order BPF</vt:lpstr>
      <vt:lpstr>PowerPoint Presentation</vt:lpstr>
      <vt:lpstr>Derivation for f0 and quality factor 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= op amp gain =AF       HoBP = AFT   total pass band gain of BPF.</vt:lpstr>
      <vt:lpstr>PowerPoint Presentation</vt:lpstr>
      <vt:lpstr>PowerPoint Presentation</vt:lpstr>
      <vt:lpstr>PowerPoint Presentation</vt:lpstr>
      <vt:lpstr>PowerPoint Presentation</vt:lpstr>
      <vt:lpstr>Narrow Band Pass Filter</vt:lpstr>
      <vt:lpstr>Narrow Band Pass Filter </vt:lpstr>
      <vt:lpstr>PowerPoint Presentation</vt:lpstr>
      <vt:lpstr>Design </vt:lpstr>
      <vt:lpstr>PowerPoint Presentation</vt:lpstr>
      <vt:lpstr>NUMERICALS</vt:lpstr>
      <vt:lpstr>PowerPoint Presentation</vt:lpstr>
      <vt:lpstr>Narrow Band Pass Filter- Derivation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BAND PASS FILTER</dc:title>
  <dc:creator>S R</dc:creator>
  <cp:lastModifiedBy>S R</cp:lastModifiedBy>
  <cp:revision>2</cp:revision>
  <dcterms:created xsi:type="dcterms:W3CDTF">2023-11-03T15:05:32Z</dcterms:created>
  <dcterms:modified xsi:type="dcterms:W3CDTF">2023-11-03T15:11:55Z</dcterms:modified>
</cp:coreProperties>
</file>